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48" r:id="rId5"/>
  </p:sldMasterIdLst>
  <p:notesMasterIdLst>
    <p:notesMasterId r:id="rId29"/>
  </p:notesMasterIdLst>
  <p:handoutMasterIdLst>
    <p:handoutMasterId r:id="rId30"/>
  </p:handoutMasterIdLst>
  <p:sldIdLst>
    <p:sldId id="256" r:id="rId6"/>
    <p:sldId id="293" r:id="rId7"/>
    <p:sldId id="294" r:id="rId8"/>
    <p:sldId id="295" r:id="rId9"/>
    <p:sldId id="296" r:id="rId10"/>
    <p:sldId id="282" r:id="rId11"/>
    <p:sldId id="287" r:id="rId12"/>
    <p:sldId id="285" r:id="rId13"/>
    <p:sldId id="289" r:id="rId14"/>
    <p:sldId id="288" r:id="rId15"/>
    <p:sldId id="286" r:id="rId16"/>
    <p:sldId id="290" r:id="rId17"/>
    <p:sldId id="291" r:id="rId18"/>
    <p:sldId id="265" r:id="rId19"/>
    <p:sldId id="276" r:id="rId20"/>
    <p:sldId id="264" r:id="rId21"/>
    <p:sldId id="274" r:id="rId22"/>
    <p:sldId id="277" r:id="rId23"/>
    <p:sldId id="275" r:id="rId24"/>
    <p:sldId id="279" r:id="rId25"/>
    <p:sldId id="278" r:id="rId26"/>
    <p:sldId id="266" r:id="rId27"/>
    <p:sldId id="280" r:id="rId28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21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84183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88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AF-4384-9BC0-4F4F40BC22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AF-4384-9BC0-4F4F40BC223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9AF-4384-9BC0-4F4F40BC223A}"/>
              </c:ext>
            </c:extLst>
          </c:dPt>
          <c:cat>
            <c:strRef>
              <c:f>Sheet1!$A$1:$C$1</c:f>
              <c:strCache>
                <c:ptCount val="3"/>
                <c:pt idx="0">
                  <c:v>Don.-Don.</c:v>
                </c:pt>
                <c:pt idx="1">
                  <c:v>Don.-Acc.</c:v>
                </c:pt>
                <c:pt idx="2">
                  <c:v>Acc.-Acc.</c:v>
                </c:pt>
              </c:strCache>
            </c:strRef>
          </c:cat>
          <c:val>
            <c:numRef>
              <c:f>Sheet1!$A$3:$C$3</c:f>
              <c:numCache>
                <c:formatCode>General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F-4384-9BC0-4F4F40BC2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3840"/>
        <c:axId val="3931920"/>
      </c:barChart>
      <c:catAx>
        <c:axId val="393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31920"/>
        <c:crosses val="autoZero"/>
        <c:auto val="1"/>
        <c:lblAlgn val="ctr"/>
        <c:lblOffset val="100"/>
        <c:noMultiLvlLbl val="0"/>
      </c:catAx>
      <c:valAx>
        <c:axId val="393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3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E6F-4AA6-A889-C62A9A1F2E5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6F-4AA6-A889-C62A9A1F2E5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6F-4AA6-A889-C62A9A1F2E57}"/>
              </c:ext>
            </c:extLst>
          </c:dPt>
          <c:cat>
            <c:strRef>
              <c:f>Sheet1!$E$1:$G$1</c:f>
              <c:strCache>
                <c:ptCount val="3"/>
                <c:pt idx="0">
                  <c:v>Don.-Don.</c:v>
                </c:pt>
                <c:pt idx="1">
                  <c:v>Don.-Acc.</c:v>
                </c:pt>
                <c:pt idx="2">
                  <c:v>Acc.-Acc.</c:v>
                </c:pt>
              </c:strCache>
            </c:strRef>
          </c:cat>
          <c:val>
            <c:numRef>
              <c:f>Sheet1!$E$3:$G$3</c:f>
              <c:numCache>
                <c:formatCode>General</c:formatCode>
                <c:ptCount val="3"/>
                <c:pt idx="0">
                  <c:v>0.1111111111111111</c:v>
                </c:pt>
                <c:pt idx="1">
                  <c:v>0.44444444444444442</c:v>
                </c:pt>
                <c:pt idx="2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F-4AA6-A889-C62A9A1F2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46304"/>
        <c:axId val="5537664"/>
      </c:barChart>
      <c:catAx>
        <c:axId val="554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37664"/>
        <c:crosses val="autoZero"/>
        <c:auto val="1"/>
        <c:lblAlgn val="ctr"/>
        <c:lblOffset val="100"/>
        <c:noMultiLvlLbl val="0"/>
      </c:catAx>
      <c:valAx>
        <c:axId val="5537664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463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29.05.2025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8T08:03:48.4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77 4082,'0'-1398,"-2"1360,-2 0,-16-66,11 57,-5-50,10-242,6 181,-2-458,-1 585,-11-54,7 54,-3-52,9-913,-1 975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08:03:57.7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2938 0,'-51'-2938'0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8T08:26:01.8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1,'0'872,"0"-851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8T08:54:50.5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51,'76'-3,"105"-19,-105 11,107-3,547 15,-716 0,0 1,0 0,14 4,-9-2,3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08:47:51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75 0,'2340'-75'0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09:02:12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 0,'2190'25'0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8T09:02:15.3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1,'3263'0,"-3241"0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09:25:55.4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 3710 0,'-74'-3710'0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8T09:34:55.4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1 152,'913'0,"-883"-2,54-9,-52 5,41-1,62-5,12-1,85 1,22 0,-224 10,0 0,34-9,-13 2,70-12,-70 10,0 3,93-4,148 13,-267-1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29/05/2025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This is what a typical </a:t>
            </a:r>
            <a:r>
              <a:rPr lang="en-US" altLang="zh-CN" err="1"/>
              <a:t>smFRET</a:t>
            </a:r>
            <a:r>
              <a:rPr lang="en-US" altLang="zh-CN"/>
              <a:t> trajectory looks like.</a:t>
            </a:r>
            <a:br>
              <a:rPr lang="en-US" altLang="zh-CN"/>
            </a:br>
            <a:r>
              <a:rPr lang="en-US" altLang="zh-CN"/>
              <a:t>You can see the donor intensity increases right after the acceptor </a:t>
            </a:r>
            <a:r>
              <a:rPr lang="en-US" altLang="zh-CN" err="1"/>
              <a:t>photobleaches</a:t>
            </a:r>
            <a:r>
              <a:rPr lang="en-US" altLang="zh-CN"/>
              <a:t>—this is a classic anti-correlated signal, which confirms that the two fluorophores are within 10 nm, and part of the same complex.</a:t>
            </a:r>
          </a:p>
          <a:p>
            <a:r>
              <a:rPr lang="en-US" altLang="zh-CN"/>
              <a:t>This trajectory shows a classic anti-</a:t>
            </a:r>
            <a:r>
              <a:rPr lang="en-US" altLang="zh-CN" err="1"/>
              <a:t>corr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This is a representative </a:t>
            </a:r>
            <a:r>
              <a:rPr lang="en-US" altLang="zh-CN" err="1"/>
              <a:t>smFRET</a:t>
            </a:r>
            <a:r>
              <a:rPr lang="en-US" altLang="zh-CN"/>
              <a:t> trajectory of a single mGluR2 complex.</a:t>
            </a:r>
            <a:br>
              <a:rPr lang="en-US" altLang="zh-CN"/>
            </a:br>
            <a:r>
              <a:rPr lang="en-US" altLang="zh-CN"/>
              <a:t>We can clearly see that the acceptor fluorescence (red) suddenly drops—this indicates photobleaching.</a:t>
            </a:r>
            <a:br>
              <a:rPr lang="en-US" altLang="zh-CN"/>
            </a:br>
            <a:r>
              <a:rPr lang="en-US" altLang="zh-CN"/>
              <a:t>Right after that, the donor (green) signal increases, since energy is no longer transferred.</a:t>
            </a:r>
            <a:br>
              <a:rPr lang="en-US" altLang="zh-CN"/>
            </a:br>
            <a:r>
              <a:rPr lang="en-US" altLang="zh-CN"/>
              <a:t>At the same time, FRET efficiency (blue) drops sharply.</a:t>
            </a:r>
            <a:br>
              <a:rPr lang="en-US" altLang="zh-CN"/>
            </a:br>
            <a:r>
              <a:rPr lang="en-US" altLang="zh-CN"/>
              <a:t>This </a:t>
            </a:r>
            <a:r>
              <a:rPr lang="en-US" altLang="zh-CN" b="1"/>
              <a:t>anti-correlated bleaching</a:t>
            </a:r>
            <a:r>
              <a:rPr lang="en-US" altLang="zh-CN"/>
              <a:t> is strong evidence that the two fluorophores were within 10 nm—confirming they were part of a real </a:t>
            </a:r>
            <a:r>
              <a:rPr lang="en-US" altLang="zh-CN" err="1"/>
              <a:t>dimer.elated</a:t>
            </a:r>
            <a:r>
              <a:rPr lang="en-US" altLang="zh-CN"/>
              <a:t> photobleaching event, where the acceptor disappears and the donor intensity recovers, confirming they were close enough for FRET.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0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/>
              <a:t>“To validate </a:t>
            </a:r>
            <a:r>
              <a:rPr lang="en-US" altLang="zh-CN" err="1"/>
              <a:t>smFRET</a:t>
            </a:r>
            <a:r>
              <a:rPr lang="en-US" altLang="zh-CN"/>
              <a:t>, we need a GPCR that we </a:t>
            </a:r>
            <a:r>
              <a:rPr lang="en-US" altLang="zh-CN" i="1"/>
              <a:t>know</a:t>
            </a:r>
            <a:r>
              <a:rPr lang="en-US" altLang="zh-CN"/>
              <a:t> forms dimers and undergoes structural change.</a:t>
            </a:r>
            <a:br>
              <a:rPr lang="en-US" altLang="zh-CN"/>
            </a:br>
            <a:r>
              <a:rPr lang="en-US" altLang="zh-CN"/>
              <a:t>mGluR2 is a class C GPCR that exists as a stable homodimer, even without ligand.</a:t>
            </a:r>
            <a:br>
              <a:rPr lang="en-US" altLang="zh-CN"/>
            </a:br>
            <a:r>
              <a:rPr lang="en-US" altLang="zh-CN"/>
              <a:t>Its extracellular LBD domains are covalently linked by disulfide bonds, so they're always physically close.</a:t>
            </a:r>
            <a:br>
              <a:rPr lang="en-US" altLang="zh-CN"/>
            </a:br>
            <a:r>
              <a:rPr lang="en-US" altLang="zh-CN"/>
              <a:t>But upon binding glutamate, these LBDs swing apart—creating a large distance change that should be visible via </a:t>
            </a:r>
            <a:r>
              <a:rPr lang="en-US" altLang="zh-CN" err="1"/>
              <a:t>smFRET</a:t>
            </a:r>
            <a:r>
              <a:rPr lang="en-US" altLang="zh-CN"/>
              <a:t>.”</a:t>
            </a:r>
          </a:p>
          <a:p>
            <a:r>
              <a:rPr lang="en-US" altLang="zh-CN"/>
              <a:t>“In the figure, you can see that in the apo state, the two LBDs are close together—allowing high FRET efficiency.</a:t>
            </a:r>
            <a:br>
              <a:rPr lang="en-US" altLang="zh-CN"/>
            </a:br>
            <a:r>
              <a:rPr lang="en-US" altLang="zh-CN"/>
              <a:t>After ligand binding, they move apart—FRET should drop.</a:t>
            </a:r>
            <a:br>
              <a:rPr lang="en-US" altLang="zh-CN"/>
            </a:br>
            <a:r>
              <a:rPr lang="en-US" altLang="zh-CN"/>
              <a:t>So if our technique is working, we should detect this shift.”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74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“Not all FRET fluctuations indicate structural changes.</a:t>
            </a:r>
            <a:br>
              <a:rPr lang="en-US"/>
            </a:br>
            <a:r>
              <a:rPr lang="en-US"/>
              <a:t>On the left, we see donor and acceptor intensities fluctuate in sync—FRET remains relatively constant.</a:t>
            </a:r>
            <a:br>
              <a:rPr lang="en-US"/>
            </a:br>
            <a:r>
              <a:rPr lang="en-US"/>
              <a:t>This is likely due to drift or small-scale motion, not a real conformational change.</a:t>
            </a:r>
            <a:br>
              <a:rPr lang="en-US"/>
            </a:br>
            <a:r>
              <a:rPr lang="en-US"/>
              <a:t>On the right, however, the donor and acceptor signals decorrelate.</a:t>
            </a:r>
            <a:br>
              <a:rPr lang="en-US"/>
            </a:br>
            <a:r>
              <a:rPr lang="en-US"/>
              <a:t>FRET changes independently, indicating real structural transitions between states.</a:t>
            </a:r>
            <a:br>
              <a:rPr lang="en-US"/>
            </a:br>
            <a:r>
              <a:rPr lang="en-US"/>
              <a:t>This analysis confirms that the observed jumps are not artifacts but reflect biologically relevant dynamics.”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79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“Not all FRET fluctuations indicate structural changes.</a:t>
            </a:r>
            <a:br>
              <a:rPr lang="en-US"/>
            </a:br>
            <a:r>
              <a:rPr lang="en-US"/>
              <a:t>On the left, we see donor and acceptor intensities fluctuate in sync—FRET remains relatively constant.</a:t>
            </a:r>
            <a:br>
              <a:rPr lang="en-US"/>
            </a:br>
            <a:r>
              <a:rPr lang="en-US"/>
              <a:t>This is likely due to drift or small-scale motion, not a real conformational change.</a:t>
            </a:r>
            <a:br>
              <a:rPr lang="en-US"/>
            </a:br>
            <a:r>
              <a:rPr lang="en-US"/>
              <a:t>On the right, however, the donor and acceptor signals decorrelate.</a:t>
            </a:r>
            <a:br>
              <a:rPr lang="en-US"/>
            </a:br>
            <a:r>
              <a:rPr lang="en-US"/>
              <a:t>FRET changes independently, indicating real structural transitions between states.</a:t>
            </a:r>
            <a:br>
              <a:rPr lang="en-US"/>
            </a:br>
            <a:r>
              <a:rPr lang="en-US"/>
              <a:t>This analysis confirms that the observed jumps are not artifacts but reflect biologically relevant dynamics.”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71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/>
              <a:t>Once we confirmed mGluR2 forms dimers, we asked: can </a:t>
            </a:r>
            <a:r>
              <a:rPr lang="en-US" altLang="zh-CN" err="1"/>
              <a:t>smFRET</a:t>
            </a:r>
            <a:r>
              <a:rPr lang="en-US" altLang="zh-CN"/>
              <a:t> detect its structural rearrangement upon ligand binding?</a:t>
            </a:r>
            <a:br>
              <a:rPr lang="en-US" altLang="zh-CN"/>
            </a:br>
            <a:r>
              <a:rPr lang="en-US" altLang="zh-CN"/>
              <a:t>In these FRET efficiency histograms, we can clearly see the answer is yes.</a:t>
            </a:r>
            <a:br>
              <a:rPr lang="en-US" altLang="zh-CN"/>
            </a:br>
            <a:r>
              <a:rPr lang="en-US" altLang="zh-CN"/>
              <a:t>In the absence of glutamate, most FRET values are high—centered around 0.46.</a:t>
            </a:r>
            <a:br>
              <a:rPr lang="en-US" altLang="zh-CN"/>
            </a:br>
            <a:r>
              <a:rPr lang="en-US" altLang="zh-CN"/>
              <a:t>When we add 15 micromolar glutamate, the distribution broadens and begins to shift.</a:t>
            </a:r>
            <a:br>
              <a:rPr lang="en-US" altLang="zh-CN"/>
            </a:br>
            <a:r>
              <a:rPr lang="en-US" altLang="zh-CN"/>
              <a:t>At 100 micromolar, the distribution fully shifts to a lower peak around 0.29.</a:t>
            </a:r>
            <a:br>
              <a:rPr lang="en-US" altLang="zh-CN"/>
            </a:br>
            <a:r>
              <a:rPr lang="en-US" altLang="zh-CN"/>
              <a:t>This confirms that the LBD domains move apart after ligand binding—just as expected from structural models.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96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/>
              <a:t>Once we confirmed mGluR2 forms dimers, we asked: can </a:t>
            </a:r>
            <a:r>
              <a:rPr lang="en-US" altLang="zh-CN" err="1"/>
              <a:t>smFRET</a:t>
            </a:r>
            <a:r>
              <a:rPr lang="en-US" altLang="zh-CN"/>
              <a:t> detect its structural rearrangement upon ligand binding?</a:t>
            </a:r>
            <a:br>
              <a:rPr lang="en-US" altLang="zh-CN"/>
            </a:br>
            <a:r>
              <a:rPr lang="en-US" altLang="zh-CN"/>
              <a:t>In these FRET efficiency histograms, we can clearly see the answer is yes.</a:t>
            </a:r>
            <a:br>
              <a:rPr lang="en-US" altLang="zh-CN"/>
            </a:br>
            <a:r>
              <a:rPr lang="en-US" altLang="zh-CN"/>
              <a:t>In the absence of glutamate, most FRET values are high—centered around 0.46.</a:t>
            </a:r>
            <a:br>
              <a:rPr lang="en-US" altLang="zh-CN"/>
            </a:br>
            <a:r>
              <a:rPr lang="en-US" altLang="zh-CN"/>
              <a:t>When we add 15 micromolar glutamate, the distribution broadens and begins to shift.</a:t>
            </a:r>
            <a:br>
              <a:rPr lang="en-US" altLang="zh-CN"/>
            </a:br>
            <a:r>
              <a:rPr lang="en-US" altLang="zh-CN"/>
              <a:t>At 100 micromolar, the distribution fully shifts to a lower peak around 0.29.</a:t>
            </a:r>
            <a:br>
              <a:rPr lang="en-US" altLang="zh-CN"/>
            </a:br>
            <a:r>
              <a:rPr lang="en-US" altLang="zh-CN"/>
              <a:t>This confirms that the LBD domains move apart after ligand binding—just as expected from structural models.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92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/>
              <a:t>Once we confirmed mGluR2 forms dimers, we asked: can </a:t>
            </a:r>
            <a:r>
              <a:rPr lang="en-US" altLang="zh-CN" err="1"/>
              <a:t>smFRET</a:t>
            </a:r>
            <a:r>
              <a:rPr lang="en-US" altLang="zh-CN"/>
              <a:t> detect its structural rearrangement upon ligand binding?</a:t>
            </a:r>
            <a:br>
              <a:rPr lang="en-US" altLang="zh-CN"/>
            </a:br>
            <a:r>
              <a:rPr lang="en-US" altLang="zh-CN"/>
              <a:t>In these FRET efficiency histograms, we can clearly see the answer is yes.</a:t>
            </a:r>
            <a:br>
              <a:rPr lang="en-US" altLang="zh-CN"/>
            </a:br>
            <a:r>
              <a:rPr lang="en-US" altLang="zh-CN"/>
              <a:t>In the absence of glutamate, most FRET values are high—centered around 0.46.</a:t>
            </a:r>
            <a:br>
              <a:rPr lang="en-US" altLang="zh-CN"/>
            </a:br>
            <a:r>
              <a:rPr lang="en-US" altLang="zh-CN"/>
              <a:t>When we add 15 micromolar glutamate, the distribution broadens and begins to shift.</a:t>
            </a:r>
            <a:br>
              <a:rPr lang="en-US" altLang="zh-CN"/>
            </a:br>
            <a:r>
              <a:rPr lang="en-US" altLang="zh-CN"/>
              <a:t>At 100 micromolar, the distribution fully shifts to a lower peak around 0.29.</a:t>
            </a:r>
            <a:br>
              <a:rPr lang="en-US" altLang="zh-CN"/>
            </a:br>
            <a:r>
              <a:rPr lang="en-US" altLang="zh-CN"/>
              <a:t>This confirms that the LBD domains move apart after ligand binding—just as expected from structural models.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958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“Not all FRET fluctuations indicate structural changes.</a:t>
            </a:r>
            <a:br>
              <a:rPr lang="en-US"/>
            </a:br>
            <a:r>
              <a:rPr lang="en-US"/>
              <a:t>On the left, we see donor and acceptor intensities fluctuate in sync—FRET remains relatively constant.</a:t>
            </a:r>
            <a:br>
              <a:rPr lang="en-US"/>
            </a:br>
            <a:r>
              <a:rPr lang="en-US"/>
              <a:t>This is likely due to drift or small-scale motion, not a real conformational change.</a:t>
            </a:r>
            <a:br>
              <a:rPr lang="en-US"/>
            </a:br>
            <a:r>
              <a:rPr lang="en-US"/>
              <a:t>On the right, however, the donor and acceptor signals decorrelate.</a:t>
            </a:r>
            <a:br>
              <a:rPr lang="en-US"/>
            </a:br>
            <a:r>
              <a:rPr lang="en-US"/>
              <a:t>FRET changes independently, indicating real structural transitions between states.</a:t>
            </a:r>
            <a:br>
              <a:rPr lang="en-US"/>
            </a:br>
            <a:r>
              <a:rPr lang="en-US"/>
              <a:t>This analysis confirms that the observed jumps are not artifacts but reflect biologically relevant dynamics.”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89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.xml"/><Relationship Id="rId5" Type="http://schemas.openxmlformats.org/officeDocument/2006/relationships/image" Target="../media/image150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0.png"/><Relationship Id="rId5" Type="http://schemas.openxmlformats.org/officeDocument/2006/relationships/customXml" Target="../ink/ink4.xml"/><Relationship Id="rId4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7" Type="http://schemas.openxmlformats.org/officeDocument/2006/relationships/image" Target="../media/image2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0.png"/><Relationship Id="rId5" Type="http://schemas.openxmlformats.org/officeDocument/2006/relationships/customXml" Target="../ink/ink7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9.xml"/><Relationship Id="rId5" Type="http://schemas.openxmlformats.org/officeDocument/2006/relationships/image" Target="../media/image310.png"/><Relationship Id="rId4" Type="http://schemas.openxmlformats.org/officeDocument/2006/relationships/customXml" Target="../ink/ink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6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E785BD70-7525-A4F7-6728-983EF2AA43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872" r="15872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8142" y="786535"/>
            <a:ext cx="3836894" cy="2338387"/>
          </a:xfrm>
        </p:spPr>
        <p:txBody>
          <a:bodyPr>
            <a:noAutofit/>
          </a:bodyPr>
          <a:lstStyle/>
          <a:p>
            <a:pPr algn="ctr"/>
            <a:r>
              <a:rPr lang="en-GB" sz="3200" b="0" i="0" dirty="0">
                <a:solidFill>
                  <a:srgbClr val="FFFFFF"/>
                </a:solidFill>
                <a:effectLst/>
                <a:latin typeface="+mn-lt"/>
              </a:rPr>
              <a:t>Single-molecule FRET imaging of GPCR dimers in living cells</a:t>
            </a:r>
            <a:endParaRPr lang="fr-FR" sz="3200" dirty="0">
              <a:latin typeface="+mn-lt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F3CA74-E434-844A-9C90-0FE7EB8D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8586" y="3124922"/>
            <a:ext cx="2174222" cy="1568450"/>
          </a:xfrm>
        </p:spPr>
        <p:txBody>
          <a:bodyPr>
            <a:noAutofit/>
          </a:bodyPr>
          <a:lstStyle/>
          <a:p>
            <a:r>
              <a:rPr lang="fr-FR" sz="2000" dirty="0"/>
              <a:t>Wesley </a:t>
            </a:r>
            <a:r>
              <a:rPr lang="fr-FR" sz="2000" dirty="0" err="1"/>
              <a:t>B.Asher</a:t>
            </a:r>
            <a:r>
              <a:rPr lang="fr-FR" sz="2000" dirty="0"/>
              <a:t> et al.</a:t>
            </a:r>
          </a:p>
          <a:p>
            <a:r>
              <a:rPr lang="fr-FR" sz="2000" dirty="0"/>
              <a:t>April 2021</a:t>
            </a:r>
          </a:p>
          <a:p>
            <a:r>
              <a:rPr lang="fr-FR" sz="2000" dirty="0"/>
              <a:t>Nature Methods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3BCA55-E2C0-5C4E-89C0-5D85ED2FB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2595" y="107005"/>
            <a:ext cx="3733146" cy="460375"/>
          </a:xfrm>
        </p:spPr>
        <p:txBody>
          <a:bodyPr/>
          <a:lstStyle/>
          <a:p>
            <a:r>
              <a:rPr lang="fr-FR" dirty="0"/>
              <a:t>Marie Van </a:t>
            </a:r>
            <a:r>
              <a:rPr lang="fr-FR" dirty="0" err="1"/>
              <a:t>Rossum</a:t>
            </a:r>
            <a:r>
              <a:rPr lang="fr-FR" dirty="0"/>
              <a:t>, </a:t>
            </a:r>
            <a:r>
              <a:rPr lang="fr-FR" dirty="0" err="1"/>
              <a:t>Tingzhen</a:t>
            </a:r>
            <a:r>
              <a:rPr lang="fr-FR" dirty="0"/>
              <a:t> Li, Lorraine Cordonnier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386B710C-CE4F-B393-51B5-C0EC5FF271F0}"/>
              </a:ext>
            </a:extLst>
          </p:cNvPr>
          <p:cNvSpPr txBox="1">
            <a:spLocks/>
          </p:cNvSpPr>
          <p:nvPr/>
        </p:nvSpPr>
        <p:spPr>
          <a:xfrm rot="16200000">
            <a:off x="-903391" y="2840049"/>
            <a:ext cx="3341052" cy="911524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700">
                <a:solidFill>
                  <a:srgbClr val="FF0000"/>
                </a:solidFill>
              </a:rPr>
              <a:t>smFRET for GPCR dimers inn cells / CH-312</a:t>
            </a:r>
            <a:endParaRPr lang="fr-FR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113898" cy="1072753"/>
          </a:xfrm>
        </p:spPr>
        <p:txBody>
          <a:bodyPr>
            <a:noAutofit/>
          </a:bodyPr>
          <a:lstStyle/>
          <a:p>
            <a:r>
              <a:rPr lang="en-US"/>
              <a:t>Single-Molecule Trajectories Reveal Dynamic Switching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31CE6B3-45D5-1C31-269B-58F251D0C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6966" y="1180642"/>
            <a:ext cx="495210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dirty="0"/>
              <a:t>FRET is validated by anticorrelated donor–acceptor intensity shifts: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dirty="0"/>
              <a:t>Acceptor bleaching stops energy transfer;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dirty="0"/>
              <a:t>Donor signal rebounds, acceptor drops to zero;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dirty="0"/>
              <a:t>FRET efficiency collapses → diagnostic “jump”.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dirty="0"/>
              <a:t>This intensity shift is a signature of true </a:t>
            </a:r>
            <a:r>
              <a:rPr lang="en-US" altLang="zh-CN" dirty="0" err="1"/>
              <a:t>smFRET</a:t>
            </a:r>
            <a:r>
              <a:rPr lang="en-US" altLang="zh-CN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dirty="0"/>
              <a:t>⚠️ Donor bleaching disables both signals → cannot confirm FRET.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E6FCD68-7B89-F947-FD9B-A79A417972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2644"/>
          <a:stretch/>
        </p:blipFill>
        <p:spPr>
          <a:xfrm>
            <a:off x="5661160" y="644115"/>
            <a:ext cx="2715225" cy="420053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D138868-4634-D3DE-CEED-4F33DE7F374A}"/>
              </a:ext>
            </a:extLst>
          </p:cNvPr>
          <p:cNvSpPr txBox="1"/>
          <p:nvPr/>
        </p:nvSpPr>
        <p:spPr>
          <a:xfrm>
            <a:off x="7356716" y="411682"/>
            <a:ext cx="16087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/>
              <a:t>Acc. bleach</a:t>
            </a:r>
            <a:endParaRPr lang="zh-CN" altLang="en-US" sz="110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AD15079-AC29-CBC1-FBCC-BE7D76F8DB96}"/>
              </a:ext>
            </a:extLst>
          </p:cNvPr>
          <p:cNvCxnSpPr/>
          <p:nvPr/>
        </p:nvCxnSpPr>
        <p:spPr>
          <a:xfrm>
            <a:off x="7756939" y="746539"/>
            <a:ext cx="0" cy="1060174"/>
          </a:xfrm>
          <a:prstGeom prst="line">
            <a:avLst/>
          </a:prstGeom>
          <a:ln w="28575" cap="rnd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C403BCB-A236-BCE9-BEDD-7E99E6181683}"/>
              </a:ext>
            </a:extLst>
          </p:cNvPr>
          <p:cNvCxnSpPr/>
          <p:nvPr/>
        </p:nvCxnSpPr>
        <p:spPr>
          <a:xfrm>
            <a:off x="8178795" y="2130445"/>
            <a:ext cx="0" cy="1060174"/>
          </a:xfrm>
          <a:prstGeom prst="line">
            <a:avLst/>
          </a:prstGeom>
          <a:ln w="28575" cap="rnd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263FAD-2993-69DC-5F18-586BDA2E6BF1}"/>
              </a:ext>
            </a:extLst>
          </p:cNvPr>
          <p:cNvCxnSpPr/>
          <p:nvPr/>
        </p:nvCxnSpPr>
        <p:spPr>
          <a:xfrm>
            <a:off x="8112892" y="3547354"/>
            <a:ext cx="0" cy="1060174"/>
          </a:xfrm>
          <a:prstGeom prst="line">
            <a:avLst/>
          </a:prstGeom>
          <a:ln w="28575" cap="rnd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>
            <a:extLst>
              <a:ext uri="{FF2B5EF4-FFF2-40B4-BE49-F238E27FC236}">
                <a16:creationId xmlns:a16="http://schemas.microsoft.com/office/drawing/2014/main" id="{A6F709BC-F043-10EC-B054-4222D595E73D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238762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113898" cy="1072753"/>
          </a:xfrm>
        </p:spPr>
        <p:txBody>
          <a:bodyPr>
            <a:noAutofit/>
          </a:bodyPr>
          <a:lstStyle/>
          <a:p>
            <a:r>
              <a:rPr lang="en-US"/>
              <a:t>Population-Level Conformational Shift upon Ligand Binding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31CE6B3-45D5-1C31-269B-58F251D0C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1978" y="1211080"/>
            <a:ext cx="832450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err="1"/>
              <a:t>smFRET</a:t>
            </a:r>
            <a:r>
              <a:rPr lang="en-US" altLang="zh-CN"/>
              <a:t> histograms show glutamate-dependent structural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/>
              <a:t>Apo receptors display a single high-FRET state (~0.46)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/>
              <a:t>Low-dose glutamate introduces a second, lower FRET population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/>
              <a:t>High-dose glutamate shifts the dominant population to ~0.29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/>
              <a:t>These results support a two-state conformational model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E6FCD68-7B89-F947-FD9B-A79A417972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90" b="71405"/>
          <a:stretch/>
        </p:blipFill>
        <p:spPr>
          <a:xfrm>
            <a:off x="867850" y="3050709"/>
            <a:ext cx="2484294" cy="145540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6D8A932-AACC-0D20-F3C6-446A674060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324" t="31289" b="36942"/>
          <a:stretch/>
        </p:blipFill>
        <p:spPr>
          <a:xfrm>
            <a:off x="3333631" y="2939631"/>
            <a:ext cx="2447914" cy="161695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E6DAE1E-0E12-DE33-1A55-62ABCAF34F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858" t="64372"/>
          <a:stretch/>
        </p:blipFill>
        <p:spPr>
          <a:xfrm>
            <a:off x="5764473" y="2925705"/>
            <a:ext cx="2474651" cy="181334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27B8BB65-B0DF-B87E-ACD4-013001D655C8}"/>
              </a:ext>
            </a:extLst>
          </p:cNvPr>
          <p:cNvSpPr txBox="1"/>
          <p:nvPr/>
        </p:nvSpPr>
        <p:spPr>
          <a:xfrm>
            <a:off x="1333277" y="2988706"/>
            <a:ext cx="22898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/>
              <a:t>High FRET → LBDs close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F94EFFA-0D5C-1C6E-77D3-03916F18A6C5}"/>
              </a:ext>
            </a:extLst>
          </p:cNvPr>
          <p:cNvSpPr txBox="1"/>
          <p:nvPr/>
        </p:nvSpPr>
        <p:spPr>
          <a:xfrm>
            <a:off x="6249083" y="2972604"/>
            <a:ext cx="22898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/>
              <a:t>Low FRET → LBDs apart</a:t>
            </a:r>
            <a:endParaRPr lang="zh-CN" altLang="en-US" sz="110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AE08F88-5A6D-EE56-DA25-19A6D1FA70A9}"/>
              </a:ext>
            </a:extLst>
          </p:cNvPr>
          <p:cNvSpPr txBox="1"/>
          <p:nvPr/>
        </p:nvSpPr>
        <p:spPr>
          <a:xfrm>
            <a:off x="3706993" y="2988706"/>
            <a:ext cx="22898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/>
              <a:t>Intermediate shift</a:t>
            </a:r>
            <a:endParaRPr lang="zh-CN" altLang="en-US" sz="110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FD6CDF2-8E22-C101-5996-86B06A05985C}"/>
              </a:ext>
            </a:extLst>
          </p:cNvPr>
          <p:cNvSpPr txBox="1"/>
          <p:nvPr/>
        </p:nvSpPr>
        <p:spPr>
          <a:xfrm>
            <a:off x="3884751" y="4375308"/>
            <a:ext cx="5387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err="1"/>
              <a:t>Holo</a:t>
            </a:r>
            <a:endParaRPr lang="zh-CN" altLang="en-US" sz="11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DB724F-88A1-54AD-8CE2-8F4AA73927DD}"/>
              </a:ext>
            </a:extLst>
          </p:cNvPr>
          <p:cNvSpPr txBox="1"/>
          <p:nvPr/>
        </p:nvSpPr>
        <p:spPr>
          <a:xfrm>
            <a:off x="4541959" y="4375308"/>
            <a:ext cx="5387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/>
              <a:t>Apo</a:t>
            </a:r>
            <a:endParaRPr lang="zh-CN" alt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BF3AF4-EA33-1F26-4F30-467ED38B09F1}"/>
                  </a:ext>
                </a:extLst>
              </p:cNvPr>
              <p:cNvSpPr txBox="1"/>
              <p:nvPr/>
            </p:nvSpPr>
            <p:spPr>
              <a:xfrm>
                <a:off x="7403385" y="4553412"/>
                <a:ext cx="889346" cy="422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BF3AF4-EA33-1F26-4F30-467ED38B0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385" y="4553412"/>
                <a:ext cx="889346" cy="422936"/>
              </a:xfrm>
              <a:prstGeom prst="rect">
                <a:avLst/>
              </a:prstGeom>
              <a:blipFill>
                <a:blip r:embed="rId4"/>
                <a:stretch>
                  <a:fillRect l="-3425" t="-1449" r="-685" b="-1014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4778DF-8459-E38E-2FA2-7857ED34BE86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68695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113898" cy="1072753"/>
          </a:xfrm>
        </p:spPr>
        <p:txBody>
          <a:bodyPr>
            <a:noAutofit/>
          </a:bodyPr>
          <a:lstStyle/>
          <a:p>
            <a:r>
              <a:rPr lang="en-US"/>
              <a:t>Photobleaching Confirms </a:t>
            </a:r>
            <a:r>
              <a:rPr lang="en-US" err="1"/>
              <a:t>smFRET</a:t>
            </a:r>
            <a:r>
              <a:rPr lang="en-US"/>
              <a:t> from Individual Dimers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31CE6B3-45D5-1C31-269B-58F251D0C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1978" y="1209802"/>
            <a:ext cx="33756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dirty="0"/>
              <a:t>Single-step photobleaching confirms individual molecules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dirty="0"/>
              <a:t>Anticorrelated donor/acceptor signals validate true FRET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dirty="0"/>
              <a:t>Donors without colocalized acceptors show no FRET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dirty="0"/>
              <a:t>Confirms that </a:t>
            </a:r>
            <a:r>
              <a:rPr lang="en-US" altLang="zh-CN" dirty="0" err="1"/>
              <a:t>smFRET</a:t>
            </a:r>
            <a:r>
              <a:rPr lang="en-US" altLang="zh-CN" dirty="0"/>
              <a:t> arises from mGluR2 dimers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348639-3CDE-769B-5361-FF4EFC46D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136" y="842056"/>
            <a:ext cx="3563102" cy="3677390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FE77BEBB-992C-7AD4-CC95-EEDD76EADAC1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287754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113898" cy="1072753"/>
          </a:xfrm>
        </p:spPr>
        <p:txBody>
          <a:bodyPr>
            <a:noAutofit/>
          </a:bodyPr>
          <a:lstStyle/>
          <a:p>
            <a:r>
              <a:rPr lang="en-US"/>
              <a:t>Correlation Analysis Confirms Real Conformational Transitions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31CE6B3-45D5-1C31-269B-58F251D0C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1978" y="1095743"/>
            <a:ext cx="80092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/>
              <a:t>Correlated donor–acceptor signals suggest movement artifacts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/>
              <a:t>Decorrelated signals with FRET jumps reflect true conformational switching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/>
              <a:t>This validates the </a:t>
            </a:r>
            <a:r>
              <a:rPr lang="en-US" altLang="zh-CN" err="1"/>
              <a:t>smFRET</a:t>
            </a:r>
            <a:r>
              <a:rPr lang="en-US" altLang="zh-CN"/>
              <a:t> trajectory as structurally meaningful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369EB3-B0FB-8096-9B90-24A2FF7B6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91" y="2728226"/>
            <a:ext cx="7905069" cy="186575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27B8BB65-B0DF-B87E-ACD4-013001D655C8}"/>
              </a:ext>
            </a:extLst>
          </p:cNvPr>
          <p:cNvSpPr txBox="1"/>
          <p:nvPr/>
        </p:nvSpPr>
        <p:spPr>
          <a:xfrm>
            <a:off x="904875" y="2103837"/>
            <a:ext cx="34768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/>
              <a:t>Donor and acceptor fluctuate together</a:t>
            </a:r>
          </a:p>
          <a:p>
            <a:r>
              <a:rPr lang="en-US" altLang="zh-CN" sz="1100"/>
              <a:t>FRET remains stable</a:t>
            </a:r>
          </a:p>
          <a:p>
            <a:r>
              <a:rPr lang="en-US" altLang="zh-CN" sz="1100"/>
              <a:t>Interpretation: movement, not conformational change</a:t>
            </a:r>
            <a:endParaRPr lang="zh-CN" altLang="en-US" sz="1100"/>
          </a:p>
        </p:txBody>
      </p:sp>
      <p:sp>
        <p:nvSpPr>
          <p:cNvPr id="10" name="文本框 24">
            <a:extLst>
              <a:ext uri="{FF2B5EF4-FFF2-40B4-BE49-F238E27FC236}">
                <a16:creationId xmlns:a16="http://schemas.microsoft.com/office/drawing/2014/main" id="{3B3ABDED-3F2F-303F-F798-FB75CCFC6127}"/>
              </a:ext>
            </a:extLst>
          </p:cNvPr>
          <p:cNvSpPr txBox="1"/>
          <p:nvPr/>
        </p:nvSpPr>
        <p:spPr>
          <a:xfrm>
            <a:off x="4719507" y="2103837"/>
            <a:ext cx="34768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/>
              <a:t>Donor and acceptor decorrelated</a:t>
            </a:r>
          </a:p>
          <a:p>
            <a:r>
              <a:rPr lang="en-US" altLang="zh-CN" sz="1100"/>
              <a:t>FRET fluctuates independently</a:t>
            </a:r>
          </a:p>
          <a:p>
            <a:r>
              <a:rPr lang="en-US" altLang="zh-CN" sz="1100"/>
              <a:t>Interpretation: real switching between conformations</a:t>
            </a:r>
            <a:endParaRPr lang="zh-CN" altLang="en-US" sz="1100"/>
          </a:p>
        </p:txBody>
      </p:sp>
      <p:sp>
        <p:nvSpPr>
          <p:cNvPr id="11" name="文本框 24">
            <a:extLst>
              <a:ext uri="{FF2B5EF4-FFF2-40B4-BE49-F238E27FC236}">
                <a16:creationId xmlns:a16="http://schemas.microsoft.com/office/drawing/2014/main" id="{DB8BAA69-6B95-9C71-5BA3-27D6B32B03B8}"/>
              </a:ext>
            </a:extLst>
          </p:cNvPr>
          <p:cNvSpPr txBox="1"/>
          <p:nvPr/>
        </p:nvSpPr>
        <p:spPr>
          <a:xfrm>
            <a:off x="904875" y="4624468"/>
            <a:ext cx="34768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Correlated signal → likely drift</a:t>
            </a:r>
            <a:endParaRPr lang="zh-CN" altLang="en-US" sz="1100"/>
          </a:p>
        </p:txBody>
      </p:sp>
      <p:sp>
        <p:nvSpPr>
          <p:cNvPr id="12" name="文本框 24">
            <a:extLst>
              <a:ext uri="{FF2B5EF4-FFF2-40B4-BE49-F238E27FC236}">
                <a16:creationId xmlns:a16="http://schemas.microsoft.com/office/drawing/2014/main" id="{28E38F5E-6DD6-9CC6-679C-E11FE84D4929}"/>
              </a:ext>
            </a:extLst>
          </p:cNvPr>
          <p:cNvSpPr txBox="1"/>
          <p:nvPr/>
        </p:nvSpPr>
        <p:spPr>
          <a:xfrm>
            <a:off x="3541924" y="4587782"/>
            <a:ext cx="20587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Decorrelated signal → </a:t>
            </a:r>
          </a:p>
          <a:p>
            <a:r>
              <a:rPr lang="en-US" sz="1100"/>
              <a:t>real conformational switching</a:t>
            </a:r>
            <a:endParaRPr lang="zh-CN" altLang="en-US" sz="11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EA1E-058F-7D88-6474-E7D7FBAAABE3}"/>
              </a:ext>
            </a:extLst>
          </p:cNvPr>
          <p:cNvSpPr txBox="1"/>
          <p:nvPr/>
        </p:nvSpPr>
        <p:spPr>
          <a:xfrm>
            <a:off x="6905625" y="4645877"/>
            <a:ext cx="14358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FRET state change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B93AA9C-13AA-BEE1-4F07-E62D953EBAC2}"/>
              </a:ext>
            </a:extLst>
          </p:cNvPr>
          <p:cNvSpPr/>
          <p:nvPr/>
        </p:nvSpPr>
        <p:spPr>
          <a:xfrm rot="15300000">
            <a:off x="7439094" y="4291289"/>
            <a:ext cx="506383" cy="1456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1A4366E5-5B88-D61D-4722-00BC34E9E77E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317852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7BC4BC0-7D27-3444-A1AD-65DBA4239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875" y="1267853"/>
            <a:ext cx="7181290" cy="3263504"/>
          </a:xfrm>
        </p:spPr>
        <p:txBody>
          <a:bodyPr>
            <a:normAutofit/>
          </a:bodyPr>
          <a:lstStyle/>
          <a:p>
            <a:r>
              <a:rPr lang="en-GB" dirty="0" err="1"/>
              <a:t>smFRET</a:t>
            </a:r>
            <a:r>
              <a:rPr lang="en-GB" dirty="0"/>
              <a:t> : reveals stable dimerization and conformational switching in mGluR2 (class C GPCR)</a:t>
            </a:r>
          </a:p>
          <a:p>
            <a:r>
              <a:rPr lang="en-GB" dirty="0"/>
              <a:t>NLT, FDT methods : capture dynamic interactions on different timescales.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How can we uncover the </a:t>
            </a:r>
            <a:r>
              <a:rPr lang="en-GB" b="1" dirty="0"/>
              <a:t>dimerization </a:t>
            </a:r>
            <a:r>
              <a:rPr lang="en-GB" b="1" dirty="0" err="1"/>
              <a:t>behavior</a:t>
            </a:r>
            <a:r>
              <a:rPr lang="en-GB" b="1" dirty="0"/>
              <a:t> </a:t>
            </a:r>
            <a:r>
              <a:rPr lang="en-GB" dirty="0"/>
              <a:t>of less-characterized GPCRs, particularly those from </a:t>
            </a:r>
            <a:r>
              <a:rPr lang="en-GB" b="1" dirty="0"/>
              <a:t>class A</a:t>
            </a:r>
            <a:r>
              <a:rPr lang="en-GB" dirty="0"/>
              <a:t> and </a:t>
            </a:r>
            <a:r>
              <a:rPr lang="en-GB" b="1" dirty="0"/>
              <a:t>B</a:t>
            </a:r>
            <a:r>
              <a:rPr lang="en-GB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b="1" dirty="0"/>
              <a:t>Expression level</a:t>
            </a:r>
            <a:r>
              <a:rPr lang="en-GB" dirty="0"/>
              <a:t> varies dramatically across tissues :               could it </a:t>
            </a:r>
            <a:r>
              <a:rPr lang="en-GB" b="1" dirty="0"/>
              <a:t>control</a:t>
            </a:r>
            <a:r>
              <a:rPr lang="en-GB" dirty="0"/>
              <a:t> whether or not dimerization happens?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6A5C954-4D50-5646-BD86-11914F92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110443" cy="1072753"/>
          </a:xfrm>
        </p:spPr>
        <p:txBody>
          <a:bodyPr/>
          <a:lstStyle/>
          <a:p>
            <a:r>
              <a:rPr lang="fr-FR" dirty="0"/>
              <a:t>Quick </a:t>
            </a:r>
            <a:r>
              <a:rPr lang="fr-FR" dirty="0" err="1"/>
              <a:t>recap</a:t>
            </a:r>
            <a:r>
              <a:rPr lang="fr-FR" dirty="0"/>
              <a:t> and follow-up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981E69-B0C7-CB4A-8857-52A3E798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594FF-570A-9347-A32A-D6F6024A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9" name="Picture 8" descr="A close-up of a device&#10;&#10;AI-generated content may be incorrect.">
            <a:extLst>
              <a:ext uri="{FF2B5EF4-FFF2-40B4-BE49-F238E27FC236}">
                <a16:creationId xmlns:a16="http://schemas.microsoft.com/office/drawing/2014/main" id="{651F07A8-3CF4-19F1-1DD1-22316F458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211" y="0"/>
            <a:ext cx="3180868" cy="833183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62D6180-B8D4-CF75-7B88-1EBE47D330E1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3526488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F64DD-87E1-FD58-1486-9AA33DC09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C1429BF-57A7-F344-216B-8C8DB3461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3157" y="1115453"/>
                <a:ext cx="7726045" cy="338677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dirty="0"/>
                  <a:t> – </a:t>
                </a:r>
                <a:r>
                  <a:rPr lang="fr-FR" dirty="0" err="1"/>
                  <a:t>opioid</a:t>
                </a:r>
                <a:r>
                  <a:rPr lang="fr-FR" dirty="0"/>
                  <a:t> </a:t>
                </a:r>
                <a:r>
                  <a:rPr lang="fr-FR" dirty="0" err="1"/>
                  <a:t>receptor</a:t>
                </a:r>
                <a:r>
                  <a:rPr lang="fr-FR" dirty="0"/>
                  <a:t> </a:t>
                </a:r>
                <a:r>
                  <a:rPr lang="fr-FR" b="1" dirty="0"/>
                  <a:t>MOR</a:t>
                </a:r>
                <a:r>
                  <a:rPr lang="fr-FR" dirty="0"/>
                  <a:t>		</a:t>
                </a:r>
                <a:r>
                  <a:rPr lang="fr-FR" dirty="0">
                    <a:solidFill>
                      <a:srgbClr val="0A7214"/>
                    </a:solidFill>
                  </a:rPr>
                  <a:t>class A</a:t>
                </a:r>
              </a:p>
              <a:p>
                <a:pPr lvl="1"/>
                <a:r>
                  <a:rPr lang="fr-FR" dirty="0" err="1"/>
                  <a:t>Dimerization</a:t>
                </a:r>
                <a:r>
                  <a:rPr lang="fr-FR" dirty="0"/>
                  <a:t> </a:t>
                </a:r>
                <a:r>
                  <a:rPr lang="fr-FR" dirty="0" err="1"/>
                  <a:t>status</a:t>
                </a:r>
                <a:r>
                  <a:rPr lang="fr-FR" dirty="0"/>
                  <a:t> </a:t>
                </a:r>
                <a:r>
                  <a:rPr lang="fr-FR" dirty="0" err="1"/>
                  <a:t>debated</a:t>
                </a:r>
                <a:endParaRPr lang="fr-FR" dirty="0"/>
              </a:p>
              <a:p>
                <a:r>
                  <a:rPr lang="fr-FR" dirty="0" err="1"/>
                  <a:t>Secretin</a:t>
                </a:r>
                <a:r>
                  <a:rPr lang="fr-FR" dirty="0"/>
                  <a:t> </a:t>
                </a:r>
                <a:r>
                  <a:rPr lang="fr-FR" dirty="0" err="1"/>
                  <a:t>receptor</a:t>
                </a:r>
                <a:r>
                  <a:rPr lang="fr-FR" dirty="0"/>
                  <a:t> </a:t>
                </a:r>
                <a:r>
                  <a:rPr lang="fr-FR" b="1" dirty="0" err="1"/>
                  <a:t>SecR</a:t>
                </a:r>
                <a:r>
                  <a:rPr lang="fr-FR" dirty="0"/>
                  <a:t>		</a:t>
                </a:r>
                <a:r>
                  <a:rPr lang="fr-FR" dirty="0">
                    <a:solidFill>
                      <a:srgbClr val="0070C0"/>
                    </a:solidFill>
                  </a:rPr>
                  <a:t>class B</a:t>
                </a:r>
              </a:p>
              <a:p>
                <a:pPr lvl="1"/>
                <a:r>
                  <a:rPr lang="fr-FR" dirty="0" err="1"/>
                  <a:t>Oligomerization</a:t>
                </a:r>
                <a:r>
                  <a:rPr lang="fr-FR" dirty="0"/>
                  <a:t> </a:t>
                </a:r>
                <a:r>
                  <a:rPr lang="fr-FR" dirty="0" err="1"/>
                  <a:t>fairly</a:t>
                </a:r>
                <a:r>
                  <a:rPr lang="fr-FR" dirty="0"/>
                  <a:t> probable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fr-FR" dirty="0"/>
                  <a:t> </a:t>
                </a:r>
                <a:r>
                  <a:rPr lang="en-GB" dirty="0"/>
                  <a:t>expressed in CHO cells using a tetracycline-inducible system</a:t>
                </a:r>
                <a:endParaRPr lang="fr-FR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fr-FR" dirty="0"/>
                  <a:t> </a:t>
                </a:r>
                <a:r>
                  <a:rPr lang="en-GB" dirty="0" err="1"/>
                  <a:t>SNAPf</a:t>
                </a:r>
                <a:r>
                  <a:rPr lang="en-GB" dirty="0"/>
                  <a:t> tags conjugated with LD555p (donor) and LD655 (acceptor)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b="1" dirty="0"/>
                  <a:t>Monomer controls </a:t>
                </a:r>
                <a:r>
                  <a:rPr lang="en-GB" dirty="0"/>
                  <a:t>: neither produces FRET signals</a:t>
                </a:r>
              </a:p>
              <a:p>
                <a:r>
                  <a:rPr lang="fr-FR" dirty="0"/>
                  <a:t>TM-LDL 	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C1429BF-57A7-F344-216B-8C8DB3461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157" y="1115453"/>
                <a:ext cx="7726045" cy="3386772"/>
              </a:xfrm>
              <a:blipFill>
                <a:blip r:embed="rId2"/>
                <a:stretch>
                  <a:fillRect t="-17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3">
            <a:extLst>
              <a:ext uri="{FF2B5EF4-FFF2-40B4-BE49-F238E27FC236}">
                <a16:creationId xmlns:a16="http://schemas.microsoft.com/office/drawing/2014/main" id="{B5E31281-79BD-A901-BB30-E94ED24E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271807" cy="1072753"/>
          </a:xfrm>
        </p:spPr>
        <p:txBody>
          <a:bodyPr/>
          <a:lstStyle/>
          <a:p>
            <a:r>
              <a:rPr lang="fr-FR" dirty="0" err="1"/>
              <a:t>Receptors</a:t>
            </a:r>
            <a:r>
              <a:rPr lang="fr-FR" dirty="0"/>
              <a:t> and </a:t>
            </a:r>
            <a:r>
              <a:rPr lang="fr-FR" dirty="0" err="1"/>
              <a:t>monomer</a:t>
            </a:r>
            <a:r>
              <a:rPr lang="fr-FR" dirty="0"/>
              <a:t> </a:t>
            </a:r>
            <a:r>
              <a:rPr lang="fr-FR" dirty="0" err="1"/>
              <a:t>controls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C4C215-4A85-5C58-ABBA-995860C653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9" name="Picture 8" descr="A cartoon of an apple from a curtain&#10;&#10;AI-generated content may be incorrect.">
            <a:extLst>
              <a:ext uri="{FF2B5EF4-FFF2-40B4-BE49-F238E27FC236}">
                <a16:creationId xmlns:a16="http://schemas.microsoft.com/office/drawing/2014/main" id="{D5C6FC23-C387-46D7-56C4-FE2916CF6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171" y="3689935"/>
            <a:ext cx="632515" cy="1005927"/>
          </a:xfrm>
          <a:prstGeom prst="rect">
            <a:avLst/>
          </a:prstGeom>
        </p:spPr>
      </p:pic>
      <p:pic>
        <p:nvPicPr>
          <p:cNvPr id="11" name="Picture 10" descr="A cartoon object with an apple on top&#10;&#10;AI-generated content may be incorrect.">
            <a:extLst>
              <a:ext uri="{FF2B5EF4-FFF2-40B4-BE49-F238E27FC236}">
                <a16:creationId xmlns:a16="http://schemas.microsoft.com/office/drawing/2014/main" id="{B4E7C4C0-3AF7-06CD-130A-5C4785693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075" y="3689935"/>
            <a:ext cx="647756" cy="1013548"/>
          </a:xfrm>
          <a:prstGeom prst="rect">
            <a:avLst/>
          </a:prstGeom>
        </p:spPr>
      </p:pic>
      <p:pic>
        <p:nvPicPr>
          <p:cNvPr id="13" name="Picture 12" descr="A group of vegetables from a swinger&#10;&#10;AI-generated content may be incorrect.">
            <a:extLst>
              <a:ext uri="{FF2B5EF4-FFF2-40B4-BE49-F238E27FC236}">
                <a16:creationId xmlns:a16="http://schemas.microsoft.com/office/drawing/2014/main" id="{6DDEFF84-D972-2CC6-1C18-D135C2EBF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393" y="641275"/>
            <a:ext cx="777307" cy="1158340"/>
          </a:xfrm>
          <a:prstGeom prst="rect">
            <a:avLst/>
          </a:prstGeom>
        </p:spPr>
      </p:pic>
      <p:pic>
        <p:nvPicPr>
          <p:cNvPr id="15" name="Picture 14" descr="A blue and grey object&#10;&#10;AI-generated content may be incorrect.">
            <a:extLst>
              <a:ext uri="{FF2B5EF4-FFF2-40B4-BE49-F238E27FC236}">
                <a16:creationId xmlns:a16="http://schemas.microsoft.com/office/drawing/2014/main" id="{8AB69D66-730F-3C48-093A-286AF6500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149" y="1163163"/>
            <a:ext cx="708721" cy="1158340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D37161A9-71C9-C7E0-205F-830CBAA0C53E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46B2711B-9C57-D1F8-60E9-E247863BB56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521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creenshot of a graph&#10;&#10;AI-generated content may be incorrect.">
            <a:extLst>
              <a:ext uri="{FF2B5EF4-FFF2-40B4-BE49-F238E27FC236}">
                <a16:creationId xmlns:a16="http://schemas.microsoft.com/office/drawing/2014/main" id="{1BEEB4AB-7B5A-B441-DC96-EC057BCDC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131" y="376514"/>
            <a:ext cx="3878869" cy="4020204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211B708E-5D66-AC4E-88EB-D50C6EC8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285" y="202752"/>
            <a:ext cx="4463846" cy="1072753"/>
          </a:xfrm>
        </p:spPr>
        <p:txBody>
          <a:bodyPr>
            <a:noAutofit/>
          </a:bodyPr>
          <a:lstStyle/>
          <a:p>
            <a:pPr algn="ctr"/>
            <a:r>
              <a:rPr lang="en-GB" sz="2600" dirty="0"/>
              <a:t>Characterizing </a:t>
            </a:r>
            <a:r>
              <a:rPr lang="en-GB" sz="2600" dirty="0" err="1"/>
              <a:t>smFRET</a:t>
            </a:r>
            <a:r>
              <a:rPr lang="en-GB" sz="2600" dirty="0"/>
              <a:t> for monomer controls and prototypical </a:t>
            </a:r>
            <a:br>
              <a:rPr lang="en-GB" sz="2600" dirty="0"/>
            </a:br>
            <a:r>
              <a:rPr lang="en-GB" sz="2600" dirty="0"/>
              <a:t>class A and B GPCRs</a:t>
            </a:r>
            <a:endParaRPr lang="fr-FR" sz="26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48F7D4-36A8-704E-AF37-08718846C3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E2BFF2-E242-3048-A665-79FC4A427F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19" name="Picture 18" descr="A close-up of a device&#10;&#10;AI-generated content may be incorrect.">
            <a:extLst>
              <a:ext uri="{FF2B5EF4-FFF2-40B4-BE49-F238E27FC236}">
                <a16:creationId xmlns:a16="http://schemas.microsoft.com/office/drawing/2014/main" id="{3E3F6E21-CB02-102A-D736-88BABE050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389" y="4373158"/>
            <a:ext cx="2905141" cy="6986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2651F9F-C79E-6D39-14BC-B432790CD26C}"/>
                  </a:ext>
                </a:extLst>
              </p14:cNvPr>
              <p14:cNvContentPartPr/>
              <p14:nvPr/>
            </p14:nvContentPartPr>
            <p14:xfrm>
              <a:off x="743478" y="995824"/>
              <a:ext cx="27720" cy="1469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2651F9F-C79E-6D39-14BC-B432790CD2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478" y="887824"/>
                <a:ext cx="135360" cy="16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F41C23A-C58F-E240-0D2C-AA02F63FCFF6}"/>
                  </a:ext>
                </a:extLst>
              </p14:cNvPr>
              <p14:cNvContentPartPr/>
              <p14:nvPr/>
            </p14:nvContentPartPr>
            <p14:xfrm>
              <a:off x="743478" y="2994184"/>
              <a:ext cx="18720" cy="105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F41C23A-C58F-E240-0D2C-AA02F63FCF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838" y="2886184"/>
                <a:ext cx="126360" cy="12736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F9FA778-0F8B-F2A7-382A-C36D740283F4}"/>
              </a:ext>
            </a:extLst>
          </p:cNvPr>
          <p:cNvSpPr txBox="1"/>
          <p:nvPr/>
        </p:nvSpPr>
        <p:spPr>
          <a:xfrm>
            <a:off x="3675529" y="995824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FDT</a:t>
            </a:r>
            <a:endParaRPr lang="en-CH" sz="1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16C172-8C09-477D-6CA2-768E052FC65C}"/>
              </a:ext>
            </a:extLst>
          </p:cNvPr>
          <p:cNvSpPr txBox="1"/>
          <p:nvPr/>
        </p:nvSpPr>
        <p:spPr>
          <a:xfrm>
            <a:off x="3692963" y="2824907"/>
            <a:ext cx="566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NLT</a:t>
            </a:r>
            <a:endParaRPr lang="en-CH" sz="16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2026DF-909C-D42B-15D0-B674323C4828}"/>
              </a:ext>
            </a:extLst>
          </p:cNvPr>
          <p:cNvSpPr/>
          <p:nvPr/>
        </p:nvSpPr>
        <p:spPr>
          <a:xfrm>
            <a:off x="555812" y="358586"/>
            <a:ext cx="349063" cy="111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5BC2AC-7B4C-0696-9A7F-5A4D26239431}"/>
              </a:ext>
            </a:extLst>
          </p:cNvPr>
          <p:cNvSpPr txBox="1"/>
          <p:nvPr/>
        </p:nvSpPr>
        <p:spPr>
          <a:xfrm>
            <a:off x="5082982" y="1840022"/>
            <a:ext cx="3226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S</a:t>
            </a:r>
            <a:r>
              <a:rPr lang="en-GB" sz="1800" baseline="-25000" dirty="0"/>
              <a:t>f</a:t>
            </a:r>
            <a:r>
              <a:rPr lang="en-GB" sz="1800" dirty="0"/>
              <a:t> -MOR and S</a:t>
            </a:r>
            <a:r>
              <a:rPr lang="en-GB" sz="1800" baseline="-25000" dirty="0"/>
              <a:t>f </a:t>
            </a:r>
            <a:r>
              <a:rPr lang="en-GB" sz="1800" dirty="0"/>
              <a:t>-</a:t>
            </a:r>
            <a:r>
              <a:rPr lang="en-GB" sz="1800" dirty="0" err="1"/>
              <a:t>SecR</a:t>
            </a:r>
            <a:r>
              <a:rPr lang="en-GB" sz="1800" dirty="0"/>
              <a:t> </a:t>
            </a:r>
            <a:r>
              <a:rPr lang="en-GB" sz="1800" b="1" dirty="0"/>
              <a:t>do not</a:t>
            </a:r>
            <a:r>
              <a:rPr lang="en-GB" sz="1800" dirty="0"/>
              <a:t> from long-lived dimers at </a:t>
            </a:r>
            <a:r>
              <a:rPr lang="en-GB" sz="1800" b="1" dirty="0"/>
              <a:t>low surface densities</a:t>
            </a:r>
          </a:p>
          <a:p>
            <a:pPr>
              <a:buClr>
                <a:srgbClr val="FF0000"/>
              </a:buClr>
            </a:pPr>
            <a:endParaRPr lang="en-GB" sz="1800" dirty="0"/>
          </a:p>
          <a:p>
            <a:pPr>
              <a:buClr>
                <a:srgbClr val="FF0000"/>
              </a:buClr>
            </a:pPr>
            <a:endParaRPr lang="en-GB" sz="18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800" dirty="0"/>
              <a:t>Are receptor interactions detectable at higher expression?</a:t>
            </a:r>
            <a:endParaRPr lang="en-CH" sz="1800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3C541F3E-8F07-504F-C1ED-181755FDFF17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295497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D60CC-30DE-79EE-8EFE-1A9012670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diagram of a laser&#10;&#10;AI-generated content may be incorrect.">
            <a:extLst>
              <a:ext uri="{FF2B5EF4-FFF2-40B4-BE49-F238E27FC236}">
                <a16:creationId xmlns:a16="http://schemas.microsoft.com/office/drawing/2014/main" id="{B7160FAD-DD6D-A5B1-C337-0D5224C0C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" y="930085"/>
            <a:ext cx="3736956" cy="3741835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CC230FBD-A0E2-EEB2-F3A8-20428D73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853643" cy="1072753"/>
          </a:xfrm>
        </p:spPr>
        <p:txBody>
          <a:bodyPr>
            <a:normAutofit/>
          </a:bodyPr>
          <a:lstStyle/>
          <a:p>
            <a:pPr algn="ctr"/>
            <a:r>
              <a:rPr lang="en-GB" sz="2600" dirty="0"/>
              <a:t>Evaluating receptor dimerization at high receptor densities </a:t>
            </a:r>
            <a:br>
              <a:rPr lang="en-GB" sz="2600" dirty="0"/>
            </a:br>
            <a:r>
              <a:rPr lang="en-GB" sz="2600" dirty="0"/>
              <a:t>using PIE-FCCS</a:t>
            </a:r>
            <a:endParaRPr lang="fr-FR" sz="26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71168F-4370-842B-CF8E-1E6598D8799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B13C5A-E6F9-1035-03C1-30B9053F7D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D3D607-4825-23EB-99C6-709D1C4AF6A2}"/>
              </a:ext>
            </a:extLst>
          </p:cNvPr>
          <p:cNvSpPr/>
          <p:nvPr/>
        </p:nvSpPr>
        <p:spPr>
          <a:xfrm>
            <a:off x="824753" y="930085"/>
            <a:ext cx="376518" cy="27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B73DA3-6979-B02F-5A5D-DF738F7FF807}"/>
              </a:ext>
            </a:extLst>
          </p:cNvPr>
          <p:cNvSpPr/>
          <p:nvPr/>
        </p:nvSpPr>
        <p:spPr>
          <a:xfrm>
            <a:off x="2017059" y="4514630"/>
            <a:ext cx="376518" cy="27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FE6C3-A944-A473-75DE-69642CD0494A}"/>
              </a:ext>
            </a:extLst>
          </p:cNvPr>
          <p:cNvSpPr txBox="1"/>
          <p:nvPr/>
        </p:nvSpPr>
        <p:spPr>
          <a:xfrm>
            <a:off x="5378822" y="959222"/>
            <a:ext cx="3182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Pulsed Interleaved Excitation Fluorescence Cross-Correlation Spectroscopy</a:t>
            </a:r>
            <a:endParaRPr lang="en-CH" sz="1600" dirty="0"/>
          </a:p>
        </p:txBody>
      </p:sp>
      <p:pic>
        <p:nvPicPr>
          <p:cNvPr id="14" name="Picture 13" descr="A diagram of a graph&#10;&#10;AI-generated content may be incorrect.">
            <a:extLst>
              <a:ext uri="{FF2B5EF4-FFF2-40B4-BE49-F238E27FC236}">
                <a16:creationId xmlns:a16="http://schemas.microsoft.com/office/drawing/2014/main" id="{0F510411-622E-0F5D-8F99-DDBEFA86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714" y="2038270"/>
            <a:ext cx="3603606" cy="1874289"/>
          </a:xfrm>
          <a:prstGeom prst="rect">
            <a:avLst/>
          </a:prstGeom>
        </p:spPr>
      </p:pic>
      <p:pic>
        <p:nvPicPr>
          <p:cNvPr id="16" name="Picture 15" descr="A black and green text&#10;&#10;AI-generated content may be incorrect.">
            <a:extLst>
              <a:ext uri="{FF2B5EF4-FFF2-40B4-BE49-F238E27FC236}">
                <a16:creationId xmlns:a16="http://schemas.microsoft.com/office/drawing/2014/main" id="{BAF782B8-E372-1DDD-D360-EC5E4FCEF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884" y="3945097"/>
            <a:ext cx="2064206" cy="7446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BEA8C86-CFFE-FC2D-C64A-8B334F171177}"/>
              </a:ext>
            </a:extLst>
          </p:cNvPr>
          <p:cNvSpPr/>
          <p:nvPr/>
        </p:nvSpPr>
        <p:spPr>
          <a:xfrm>
            <a:off x="7476565" y="2571750"/>
            <a:ext cx="1281953" cy="37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64DF91-2CC3-BB28-930C-B66E0F9762E9}"/>
              </a:ext>
            </a:extLst>
          </p:cNvPr>
          <p:cNvSpPr txBox="1"/>
          <p:nvPr/>
        </p:nvSpPr>
        <p:spPr>
          <a:xfrm>
            <a:off x="851085" y="4658067"/>
            <a:ext cx="4267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TCSPC = time correlated single photon counting device</a:t>
            </a:r>
            <a:endParaRPr lang="en-CH" sz="1200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28915582-00A1-2FCA-0323-67DA465A25E6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42062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6341E-FC29-5F5E-F92E-1284CBAC5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D82D7D-5DCC-1691-BB74-E3C9CBFB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63688"/>
            <a:ext cx="3601720" cy="2784194"/>
          </a:xfrm>
        </p:spPr>
        <p:txBody>
          <a:bodyPr/>
          <a:lstStyle/>
          <a:p>
            <a:r>
              <a:rPr lang="en-GB" dirty="0"/>
              <a:t>strong indicator that, at </a:t>
            </a:r>
            <a:r>
              <a:rPr lang="en-GB" b="1" dirty="0"/>
              <a:t>high surface densities</a:t>
            </a:r>
            <a:r>
              <a:rPr lang="en-GB" dirty="0"/>
              <a:t>  :</a:t>
            </a:r>
          </a:p>
          <a:p>
            <a:pPr lvl="1"/>
            <a:r>
              <a:rPr lang="en-GB" sz="1600" dirty="0"/>
              <a:t>S</a:t>
            </a:r>
            <a:r>
              <a:rPr lang="en-GB" sz="1600" baseline="-25000" dirty="0"/>
              <a:t>f </a:t>
            </a:r>
            <a:r>
              <a:rPr lang="en-GB" dirty="0"/>
              <a:t>-</a:t>
            </a:r>
            <a:r>
              <a:rPr lang="en-GB" dirty="0" err="1"/>
              <a:t>SecR</a:t>
            </a:r>
            <a:r>
              <a:rPr lang="en-GB" dirty="0"/>
              <a:t> forms dimers</a:t>
            </a:r>
          </a:p>
          <a:p>
            <a:pPr lvl="1"/>
            <a:r>
              <a:rPr lang="en-GB" sz="1600" dirty="0"/>
              <a:t>S</a:t>
            </a:r>
            <a:r>
              <a:rPr lang="en-GB" sz="1600" baseline="-25000" dirty="0"/>
              <a:t>f </a:t>
            </a:r>
            <a:r>
              <a:rPr lang="en-GB" dirty="0"/>
              <a:t>–MOR remains monomeric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further work needed to verify that </a:t>
            </a:r>
            <a:r>
              <a:rPr lang="en-GB" b="1" dirty="0"/>
              <a:t>co-diffusion</a:t>
            </a:r>
            <a:r>
              <a:rPr lang="en-GB" dirty="0"/>
              <a:t> observed via PIE-FCCS </a:t>
            </a:r>
            <a:r>
              <a:rPr lang="en-GB" b="1" dirty="0"/>
              <a:t>truly reflects </a:t>
            </a:r>
            <a:r>
              <a:rPr lang="en-GB" dirty="0" err="1"/>
              <a:t>nanometer</a:t>
            </a:r>
            <a:r>
              <a:rPr lang="en-GB" dirty="0"/>
              <a:t>-scale interactions</a:t>
            </a:r>
          </a:p>
          <a:p>
            <a:pPr marL="0" indent="0">
              <a:buNone/>
            </a:pPr>
            <a:endParaRPr lang="en-GB" dirty="0"/>
          </a:p>
          <a:p>
            <a:pPr marL="342900" lvl="1" indent="0">
              <a:buNone/>
            </a:pPr>
            <a:endParaRPr lang="en-GB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733577D-1184-557C-C4A5-4FA81406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726045" cy="1072753"/>
          </a:xfrm>
        </p:spPr>
        <p:txBody>
          <a:bodyPr>
            <a:normAutofit/>
          </a:bodyPr>
          <a:lstStyle/>
          <a:p>
            <a:pPr algn="ctr"/>
            <a:r>
              <a:rPr lang="en-GB" sz="2600" dirty="0"/>
              <a:t>Evaluating receptor dimerization at high receptor densities using PIE-FCCS</a:t>
            </a:r>
            <a:endParaRPr lang="fr-FR" sz="26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2FA4A7-31DF-D26C-C7D4-3F7D49E9A6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D81021-10F6-7DB9-160F-ADB5068E87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9" name="Picture 8" descr="A graph of a diagram&#10;&#10;AI-generated content may be incorrect.">
            <a:extLst>
              <a:ext uri="{FF2B5EF4-FFF2-40B4-BE49-F238E27FC236}">
                <a16:creationId xmlns:a16="http://schemas.microsoft.com/office/drawing/2014/main" id="{42E4ED84-B487-0EF5-1A1D-B12D287A4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" y="1116708"/>
            <a:ext cx="4141370" cy="36533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6C2836-733D-0F3C-F3B1-C1195E653231}"/>
                  </a:ext>
                </a:extLst>
              </p14:cNvPr>
              <p14:cNvContentPartPr/>
              <p14:nvPr/>
            </p14:nvContentPartPr>
            <p14:xfrm>
              <a:off x="797478" y="2420344"/>
              <a:ext cx="360" cy="322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6C2836-733D-0F3C-F3B1-C1195E6532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838" y="2312704"/>
                <a:ext cx="10800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BE9ED32-98F1-AA29-4A84-886E9EADCF8E}"/>
                  </a:ext>
                </a:extLst>
              </p14:cNvPr>
              <p14:cNvContentPartPr/>
              <p14:nvPr/>
            </p14:nvContentPartPr>
            <p14:xfrm>
              <a:off x="2016798" y="1182664"/>
              <a:ext cx="488880" cy="18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BE9ED32-98F1-AA29-4A84-886E9EADCF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3158" y="1075024"/>
                <a:ext cx="596520" cy="234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9">
            <a:extLst>
              <a:ext uri="{FF2B5EF4-FFF2-40B4-BE49-F238E27FC236}">
                <a16:creationId xmlns:a16="http://schemas.microsoft.com/office/drawing/2014/main" id="{7E6CCA0A-8011-5364-F5E1-937D41FF6BEA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687496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7CEFC-66A7-79F5-DC37-C7C5685CB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iagram of a diagram of a line of light&#10;&#10;AI-generated content may be incorrect.">
            <a:extLst>
              <a:ext uri="{FF2B5EF4-FFF2-40B4-BE49-F238E27FC236}">
                <a16:creationId xmlns:a16="http://schemas.microsoft.com/office/drawing/2014/main" id="{B8057935-34CD-248C-ED52-7B60231C3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210" y="1766043"/>
            <a:ext cx="7977674" cy="2261186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4A83E1B2-A682-7174-69E2-1DDB2A72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647454" cy="1072753"/>
          </a:xfrm>
        </p:spPr>
        <p:txBody>
          <a:bodyPr>
            <a:normAutofit/>
          </a:bodyPr>
          <a:lstStyle/>
          <a:p>
            <a:r>
              <a:rPr lang="en-GB" sz="2600" dirty="0"/>
              <a:t>Tracking receptor complexes by </a:t>
            </a:r>
            <a:r>
              <a:rPr lang="en-GB" sz="2600" dirty="0" err="1"/>
              <a:t>smFRET</a:t>
            </a:r>
            <a:r>
              <a:rPr lang="en-GB" sz="2600" dirty="0"/>
              <a:t>  at high expression levels : </a:t>
            </a:r>
            <a:r>
              <a:rPr lang="en-GB" sz="2600" dirty="0" err="1"/>
              <a:t>smFRET</a:t>
            </a:r>
            <a:r>
              <a:rPr lang="en-GB" sz="2600" dirty="0"/>
              <a:t>-RAP</a:t>
            </a:r>
            <a:endParaRPr lang="fr-FR" sz="26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F540B6-8FC8-07BB-3174-61E2FB7E2C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AD9D6C-CC79-6689-AA0D-2AF538C5E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AC67D-67B2-BAB7-B820-6C8882AC187C}"/>
              </a:ext>
            </a:extLst>
          </p:cNvPr>
          <p:cNvSpPr txBox="1"/>
          <p:nvPr/>
        </p:nvSpPr>
        <p:spPr>
          <a:xfrm>
            <a:off x="3774137" y="694170"/>
            <a:ext cx="477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Single-molecule FRET</a:t>
            </a:r>
            <a:r>
              <a:rPr lang="en-GB" sz="1800" dirty="0"/>
              <a:t> coupled with </a:t>
            </a:r>
            <a:r>
              <a:rPr lang="en-GB" sz="1800" b="1" dirty="0"/>
              <a:t>FRAP </a:t>
            </a:r>
            <a:r>
              <a:rPr lang="en-GB" sz="1800" dirty="0"/>
              <a:t>(fluorescence after photobleaching recovery)</a:t>
            </a:r>
            <a:endParaRPr lang="en-CH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092A53B-8A36-22D1-D701-39E60CE7C884}"/>
                  </a:ext>
                </a:extLst>
              </p14:cNvPr>
              <p14:cNvContentPartPr/>
              <p14:nvPr/>
            </p14:nvContentPartPr>
            <p14:xfrm>
              <a:off x="7327644" y="1839239"/>
              <a:ext cx="842760" cy="2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092A53B-8A36-22D1-D701-39E60CE7C8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3644" y="1731239"/>
                <a:ext cx="950400" cy="243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9419DBA-7F7C-6882-4963-2B0A6E073E61}"/>
              </a:ext>
            </a:extLst>
          </p:cNvPr>
          <p:cNvSpPr txBox="1"/>
          <p:nvPr/>
        </p:nvSpPr>
        <p:spPr>
          <a:xfrm>
            <a:off x="1456177" y="4067412"/>
            <a:ext cx="463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fluorophores receive </a:t>
            </a:r>
            <a:r>
              <a:rPr lang="en-GB" sz="1600" b="1" dirty="0"/>
              <a:t>high intensity </a:t>
            </a:r>
            <a:r>
              <a:rPr lang="en-GB" sz="1600" dirty="0"/>
              <a:t>illumination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their fluorescence </a:t>
            </a:r>
            <a:r>
              <a:rPr lang="en-GB" sz="1600" b="1" dirty="0"/>
              <a:t>lifetime</a:t>
            </a:r>
            <a:r>
              <a:rPr lang="en-GB" sz="1600" dirty="0"/>
              <a:t> quickly </a:t>
            </a:r>
            <a:r>
              <a:rPr lang="en-GB" sz="1600" b="1" dirty="0"/>
              <a:t>elapses</a:t>
            </a:r>
            <a:endParaRPr lang="en-CH" sz="1600" b="1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F8997CD3-AC51-B6FD-F750-F1077C3FBBFD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28522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274" y="132398"/>
            <a:ext cx="653949" cy="283017"/>
          </a:xfrm>
          <a:custGeom>
            <a:avLst/>
            <a:gdLst/>
            <a:ahLst/>
            <a:cxnLst/>
            <a:rect l="l" t="t" r="r" b="b"/>
            <a:pathLst>
              <a:path w="1307897" h="566033">
                <a:moveTo>
                  <a:pt x="0" y="0"/>
                </a:moveTo>
                <a:lnTo>
                  <a:pt x="1307897" y="0"/>
                </a:lnTo>
                <a:lnTo>
                  <a:pt x="1307897" y="566033"/>
                </a:lnTo>
                <a:lnTo>
                  <a:pt x="0" y="5660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3" name="Freeform 3"/>
          <p:cNvSpPr/>
          <p:nvPr/>
        </p:nvSpPr>
        <p:spPr>
          <a:xfrm>
            <a:off x="422977" y="4904737"/>
            <a:ext cx="59779" cy="45720"/>
          </a:xfrm>
          <a:custGeom>
            <a:avLst/>
            <a:gdLst/>
            <a:ahLst/>
            <a:cxnLst/>
            <a:rect l="l" t="t" r="r" b="b"/>
            <a:pathLst>
              <a:path w="119558" h="91440">
                <a:moveTo>
                  <a:pt x="0" y="0"/>
                </a:moveTo>
                <a:lnTo>
                  <a:pt x="119558" y="0"/>
                </a:lnTo>
                <a:lnTo>
                  <a:pt x="119558" y="91440"/>
                </a:lnTo>
                <a:lnTo>
                  <a:pt x="0" y="91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58555"/>
              </p:ext>
            </p:extLst>
          </p:nvPr>
        </p:nvGraphicFramePr>
        <p:xfrm>
          <a:off x="685384" y="1382801"/>
          <a:ext cx="7773232" cy="3567656"/>
        </p:xfrm>
        <a:graphic>
          <a:graphicData uri="http://schemas.openxmlformats.org/drawingml/2006/table">
            <a:tbl>
              <a:tblPr/>
              <a:tblGrid>
                <a:gridCol w="159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48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 spc="73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 Bold"/>
                          <a:cs typeface="Arial" panose="020B0604020202020204" pitchFamily="34" charset="0"/>
                          <a:sym typeface="Open Sans 2 Bold"/>
                        </a:rPr>
                        <a:t>  </a:t>
                      </a:r>
                      <a:r>
                        <a:rPr lang="en-US" sz="1800" b="1" u="none" strike="noStrike" spc="73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 Bold"/>
                          <a:cs typeface="Arial" panose="020B0604020202020204" pitchFamily="34" charset="0"/>
                          <a:sym typeface="Open Sans 2 Bold"/>
                        </a:rPr>
                        <a:t>Class A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 spc="73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 Bold"/>
                          <a:cs typeface="Arial" panose="020B0604020202020204" pitchFamily="34" charset="0"/>
                          <a:sym typeface="Open Sans 2 Bold"/>
                        </a:rPr>
                        <a:t>  </a:t>
                      </a:r>
                      <a:r>
                        <a:rPr lang="en-US" sz="1800" b="1" u="none" strike="noStrike" spc="73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 Bold"/>
                          <a:cs typeface="Arial" panose="020B0604020202020204" pitchFamily="34" charset="0"/>
                          <a:sym typeface="Open Sans 2 Bold"/>
                        </a:rPr>
                        <a:t>Class B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 spc="73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 Bold"/>
                          <a:cs typeface="Arial" panose="020B0604020202020204" pitchFamily="34" charset="0"/>
                          <a:sym typeface="Open Sans 2 Bold"/>
                        </a:rPr>
                        <a:t>  </a:t>
                      </a:r>
                      <a:r>
                        <a:rPr lang="en-US" sz="1800" b="1" u="none" strike="noStrike" spc="73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 Bold"/>
                          <a:cs typeface="Arial" panose="020B0604020202020204" pitchFamily="34" charset="0"/>
                          <a:sym typeface="Open Sans 2 Bold"/>
                        </a:rPr>
                        <a:t>Class C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17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 u="none" strike="noStrike" spc="73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 Bold"/>
                          <a:cs typeface="Arial" panose="020B0604020202020204" pitchFamily="34" charset="0"/>
                          <a:sym typeface="Open Sans 2 Bold"/>
                        </a:rPr>
                        <a:t>Structure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spc="69" dirty="0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"/>
                          <a:cs typeface="Arial" panose="020B0604020202020204" pitchFamily="34" charset="0"/>
                          <a:sym typeface="Open Sans 2"/>
                        </a:rPr>
                        <a:t>Short N-terminus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spc="69" dirty="0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"/>
                          <a:cs typeface="Arial" panose="020B0604020202020204" pitchFamily="34" charset="0"/>
                          <a:sym typeface="Open Sans 2"/>
                        </a:rPr>
                        <a:t>Large extracellular domain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spc="69" dirty="0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"/>
                          <a:cs typeface="Arial" panose="020B0604020202020204" pitchFamily="34" charset="0"/>
                          <a:sym typeface="Open Sans 2"/>
                        </a:rPr>
                        <a:t>Large extracellular Venus Flytrap (VFT) domain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51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 u="none" strike="noStrike" spc="73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 Bold"/>
                          <a:cs typeface="Arial" panose="020B0604020202020204" pitchFamily="34" charset="0"/>
                          <a:sym typeface="Open Sans 2 Bold"/>
                        </a:rPr>
                        <a:t>Ligand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spc="69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"/>
                          <a:cs typeface="Arial" panose="020B0604020202020204" pitchFamily="34" charset="0"/>
                          <a:sym typeface="Open Sans 2"/>
                        </a:rPr>
                        <a:t>Small molecules (neurotransmitters)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spc="69" dirty="0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"/>
                          <a:cs typeface="Arial" panose="020B0604020202020204" pitchFamily="34" charset="0"/>
                          <a:sym typeface="Open Sans 2"/>
                        </a:rPr>
                        <a:t>Peptide hormones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spc="69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"/>
                          <a:cs typeface="Arial" panose="020B0604020202020204" pitchFamily="34" charset="0"/>
                          <a:sym typeface="Open Sans 2"/>
                        </a:rPr>
                        <a:t>Small molecules (GABA-receptors)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8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 u="none" strike="noStrike" spc="73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 Bold"/>
                          <a:cs typeface="Arial" panose="020B0604020202020204" pitchFamily="34" charset="0"/>
                          <a:sym typeface="Open Sans 2 Bold"/>
                        </a:rPr>
                        <a:t>Dimerization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spc="69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"/>
                          <a:cs typeface="Arial" panose="020B0604020202020204" pitchFamily="34" charset="0"/>
                          <a:sym typeface="Open Sans 2"/>
                        </a:rPr>
                        <a:t>Mostly monomers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spc="69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"/>
                          <a:cs typeface="Arial" panose="020B0604020202020204" pitchFamily="34" charset="0"/>
                          <a:sym typeface="Open Sans 2"/>
                        </a:rPr>
                        <a:t>Uncertain</a:t>
                      </a:r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spc="69" dirty="0">
                          <a:solidFill>
                            <a:srgbClr val="413C3A"/>
                          </a:solidFill>
                          <a:latin typeface="Arial" panose="020B0604020202020204" pitchFamily="34" charset="0"/>
                          <a:ea typeface="Open Sans 2"/>
                          <a:cs typeface="Arial" panose="020B0604020202020204" pitchFamily="34" charset="0"/>
                          <a:sym typeface="Open Sans 2"/>
                        </a:rPr>
                        <a:t>Obligatory dimers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3402849" y="1447396"/>
            <a:ext cx="686815" cy="615636"/>
          </a:xfrm>
          <a:custGeom>
            <a:avLst/>
            <a:gdLst/>
            <a:ahLst/>
            <a:cxnLst/>
            <a:rect l="l" t="t" r="r" b="b"/>
            <a:pathLst>
              <a:path w="1373629" h="1231271">
                <a:moveTo>
                  <a:pt x="0" y="0"/>
                </a:moveTo>
                <a:lnTo>
                  <a:pt x="1373628" y="0"/>
                </a:lnTo>
                <a:lnTo>
                  <a:pt x="1373628" y="1231270"/>
                </a:lnTo>
                <a:lnTo>
                  <a:pt x="0" y="123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6" name="Freeform 6"/>
          <p:cNvSpPr/>
          <p:nvPr/>
        </p:nvSpPr>
        <p:spPr>
          <a:xfrm rot="2764692">
            <a:off x="5692037" y="1429070"/>
            <a:ext cx="226521" cy="652286"/>
          </a:xfrm>
          <a:custGeom>
            <a:avLst/>
            <a:gdLst/>
            <a:ahLst/>
            <a:cxnLst/>
            <a:rect l="l" t="t" r="r" b="b"/>
            <a:pathLst>
              <a:path w="453042" h="1304572">
                <a:moveTo>
                  <a:pt x="0" y="0"/>
                </a:moveTo>
                <a:lnTo>
                  <a:pt x="453042" y="0"/>
                </a:lnTo>
                <a:lnTo>
                  <a:pt x="453042" y="1304572"/>
                </a:lnTo>
                <a:lnTo>
                  <a:pt x="0" y="13045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7" name="Freeform 7"/>
          <p:cNvSpPr/>
          <p:nvPr/>
        </p:nvSpPr>
        <p:spPr>
          <a:xfrm>
            <a:off x="7518955" y="1447396"/>
            <a:ext cx="729642" cy="615636"/>
          </a:xfrm>
          <a:custGeom>
            <a:avLst/>
            <a:gdLst/>
            <a:ahLst/>
            <a:cxnLst/>
            <a:rect l="l" t="t" r="r" b="b"/>
            <a:pathLst>
              <a:path w="1459284" h="1231271">
                <a:moveTo>
                  <a:pt x="0" y="0"/>
                </a:moveTo>
                <a:lnTo>
                  <a:pt x="1459284" y="0"/>
                </a:lnTo>
                <a:lnTo>
                  <a:pt x="1459284" y="1231270"/>
                </a:lnTo>
                <a:lnTo>
                  <a:pt x="0" y="12312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9" name="TextBox 9"/>
          <p:cNvSpPr txBox="1"/>
          <p:nvPr/>
        </p:nvSpPr>
        <p:spPr>
          <a:xfrm rot="-54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5088" y="28804"/>
            <a:ext cx="4866759" cy="49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69"/>
              </a:lnSpc>
            </a:pPr>
            <a:r>
              <a:rPr lang="en-US" sz="2906" b="1" spc="76" dirty="0">
                <a:solidFill>
                  <a:srgbClr val="413C3A"/>
                </a:solidFill>
                <a:latin typeface="Franklin Gothic Demi Cond" panose="020B0706030402020204" pitchFamily="34" charset="0"/>
                <a:ea typeface="Montserrat"/>
                <a:cs typeface="Montserrat"/>
                <a:sym typeface="Montserrat"/>
              </a:rPr>
              <a:t>What are GPCR’s 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2866" y="613877"/>
            <a:ext cx="8089439" cy="546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29" lvl="1" indent="-285750" algn="l">
              <a:lnSpc>
                <a:spcPts val="2243"/>
              </a:lnSpc>
              <a:buFont typeface="Wingdings" panose="05000000000000000000" pitchFamily="2" charset="2"/>
              <a:buChar char="§"/>
            </a:pP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GPCRs = large family of 7-transmembrane proteins (~800 members)</a:t>
            </a:r>
          </a:p>
          <a:p>
            <a:pPr marL="458729" lvl="1" indent="-285750" algn="l">
              <a:lnSpc>
                <a:spcPts val="2243"/>
              </a:lnSpc>
              <a:buFont typeface="Wingdings" panose="05000000000000000000" pitchFamily="2" charset="2"/>
              <a:buChar char="§"/>
            </a:pP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Involved in signaling: vision, smell, neurotransmission, hormones             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5008124E-2EDD-D034-DCFE-686456B2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 sz="700" dirty="0">
                <a:solidFill>
                  <a:srgbClr val="FF0000"/>
                </a:solidFill>
                <a:latin typeface="Arial" panose="020B0604020202020204" pitchFamily="34" charset="0"/>
              </a:rPr>
              <a:t>smFRET for GPCR dimers inn cells / CH-312</a:t>
            </a:r>
            <a:endParaRPr lang="fr-FR" sz="7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47E4B8F5-1D9D-BB17-3B48-806C014E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/>
          <a:lstStyle/>
          <a:p>
            <a:pPr algn="ctr"/>
            <a:fld id="{E1E1CD7C-2161-7D43-862E-CE4C333CD873}" type="slidenum">
              <a:rPr lang="fr-FR" sz="700" b="1" smtClean="0">
                <a:solidFill>
                  <a:schemeClr val="tx1"/>
                </a:solidFill>
                <a:latin typeface="+mj-lt"/>
              </a:rPr>
              <a:pPr algn="ctr"/>
              <a:t>2</a:t>
            </a:fld>
            <a:endParaRPr lang="fr-FR" sz="7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362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E4744-550C-5417-8132-8BCC1550F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collage of images of bleaching&#10;&#10;AI-generated content may be incorrect.">
            <a:extLst>
              <a:ext uri="{FF2B5EF4-FFF2-40B4-BE49-F238E27FC236}">
                <a16:creationId xmlns:a16="http://schemas.microsoft.com/office/drawing/2014/main" id="{EF8A5821-A449-70CD-43C1-1322FC7E6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179" y="1430169"/>
            <a:ext cx="5118846" cy="3650872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AFCEABB7-718D-5657-5EEC-FE64A0B8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647454" cy="1072753"/>
          </a:xfrm>
        </p:spPr>
        <p:txBody>
          <a:bodyPr>
            <a:normAutofit/>
          </a:bodyPr>
          <a:lstStyle/>
          <a:p>
            <a:r>
              <a:rPr lang="en-GB" sz="2600" dirty="0"/>
              <a:t>Tracking receptor complexes by </a:t>
            </a:r>
            <a:r>
              <a:rPr lang="en-GB" sz="2600" dirty="0" err="1"/>
              <a:t>smFRET</a:t>
            </a:r>
            <a:r>
              <a:rPr lang="en-GB" sz="2600" dirty="0"/>
              <a:t>  at high expression levels : </a:t>
            </a:r>
            <a:r>
              <a:rPr lang="en-GB" sz="2600" dirty="0" err="1"/>
              <a:t>smFRET</a:t>
            </a:r>
            <a:r>
              <a:rPr lang="en-GB" sz="2600" dirty="0"/>
              <a:t>-RAP</a:t>
            </a:r>
            <a:endParaRPr lang="fr-FR" sz="26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0E1005-B61E-5E2A-6360-57425DD0BB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BE4B6F-8E56-31E5-1E0E-208D5A6C8A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23F5B4-BBB6-D4A9-3D0A-DBB60B6F089E}"/>
              </a:ext>
            </a:extLst>
          </p:cNvPr>
          <p:cNvSpPr/>
          <p:nvPr/>
        </p:nvSpPr>
        <p:spPr>
          <a:xfrm>
            <a:off x="2106424" y="1376379"/>
            <a:ext cx="233362" cy="282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AE4E196-898E-F7F1-F997-C8CAC414E8C9}"/>
                  </a:ext>
                </a:extLst>
              </p14:cNvPr>
              <p14:cNvContentPartPr/>
              <p14:nvPr/>
            </p14:nvContentPartPr>
            <p14:xfrm>
              <a:off x="2805918" y="1765864"/>
              <a:ext cx="788760" cy="9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AE4E196-898E-F7F1-F997-C8CAC414E8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2278" y="1658224"/>
                <a:ext cx="896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EB8FCD-AFFE-74FF-3CCF-3DBEC0FA99D4}"/>
                  </a:ext>
                </a:extLst>
              </p14:cNvPr>
              <p14:cNvContentPartPr/>
              <p14:nvPr/>
            </p14:nvContentPartPr>
            <p14:xfrm>
              <a:off x="5898678" y="1801504"/>
              <a:ext cx="11829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EB8FCD-AFFE-74FF-3CCF-3DBEC0FA99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4678" y="1693864"/>
                <a:ext cx="1290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1AB554-668F-058D-6A2A-C9985E8497B0}"/>
                  </a:ext>
                </a:extLst>
              </p:cNvPr>
              <p:cNvSpPr txBox="1"/>
              <p:nvPr/>
            </p:nvSpPr>
            <p:spPr>
              <a:xfrm>
                <a:off x="1716944" y="911397"/>
                <a:ext cx="19704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</a:rPr>
                  <a:t>illumination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</a:rPr>
                  <a:t>photobleaching</a:t>
                </a:r>
                <a:endParaRPr lang="en-CH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1AB554-668F-058D-6A2A-C9985E849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944" y="911397"/>
                <a:ext cx="1970475" cy="584775"/>
              </a:xfrm>
              <a:prstGeom prst="rect">
                <a:avLst/>
              </a:prstGeom>
              <a:blipFill>
                <a:blip r:embed="rId7"/>
                <a:stretch>
                  <a:fillRect t="-3158" b="-1368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91793EE-32DB-E877-6814-0C86AA772F7F}"/>
              </a:ext>
            </a:extLst>
          </p:cNvPr>
          <p:cNvSpPr txBox="1"/>
          <p:nvPr/>
        </p:nvSpPr>
        <p:spPr>
          <a:xfrm>
            <a:off x="5088635" y="1140620"/>
            <a:ext cx="1138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A7214"/>
                </a:solidFill>
              </a:rPr>
              <a:t>diffusion</a:t>
            </a:r>
            <a:endParaRPr lang="en-CH" sz="1600" dirty="0">
              <a:solidFill>
                <a:srgbClr val="0A721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C1C2A8-7E28-B333-AB55-255D91B2A92A}"/>
              </a:ext>
            </a:extLst>
          </p:cNvPr>
          <p:cNvSpPr txBox="1"/>
          <p:nvPr/>
        </p:nvSpPr>
        <p:spPr>
          <a:xfrm>
            <a:off x="7229061" y="890465"/>
            <a:ext cx="155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rgbClr val="FF0000"/>
                </a:solidFill>
              </a:rPr>
              <a:t>smFRET</a:t>
            </a:r>
            <a:r>
              <a:rPr lang="en-GB" sz="1600" dirty="0">
                <a:solidFill>
                  <a:srgbClr val="FF0000"/>
                </a:solidFill>
              </a:rPr>
              <a:t> after recovery</a:t>
            </a:r>
            <a:endParaRPr lang="en-CH" sz="1600" dirty="0">
              <a:solidFill>
                <a:srgbClr val="FF0000"/>
              </a:solidFill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9788033-5295-3197-9299-C585D495E497}"/>
              </a:ext>
            </a:extLst>
          </p:cNvPr>
          <p:cNvCxnSpPr>
            <a:stCxn id="18" idx="3"/>
          </p:cNvCxnSpPr>
          <p:nvPr/>
        </p:nvCxnSpPr>
        <p:spPr>
          <a:xfrm>
            <a:off x="3687419" y="1203785"/>
            <a:ext cx="319805" cy="624974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7C439D-5E01-E7D5-937D-4590E21AC6A7}"/>
              </a:ext>
            </a:extLst>
          </p:cNvPr>
          <p:cNvCxnSpPr/>
          <p:nvPr/>
        </p:nvCxnSpPr>
        <p:spPr>
          <a:xfrm>
            <a:off x="4079389" y="1496172"/>
            <a:ext cx="3012142" cy="0"/>
          </a:xfrm>
          <a:prstGeom prst="straightConnector1">
            <a:avLst/>
          </a:prstGeom>
          <a:ln w="28575">
            <a:solidFill>
              <a:srgbClr val="0A72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E33432E-F180-83CA-B74B-C56562C7DAAE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 flipV="1">
            <a:off x="7123219" y="1182852"/>
            <a:ext cx="105842" cy="619011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9">
            <a:extLst>
              <a:ext uri="{FF2B5EF4-FFF2-40B4-BE49-F238E27FC236}">
                <a16:creationId xmlns:a16="http://schemas.microsoft.com/office/drawing/2014/main" id="{8F1E5714-B25A-EEFF-52FB-D1CEB855E684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2807389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A34A9-FD89-66EB-DA92-BD3AE6F53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AE5A644D-5183-392F-1B7E-BFE138E33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0089" t="24602" b="8313"/>
          <a:stretch/>
        </p:blipFill>
        <p:spPr>
          <a:xfrm>
            <a:off x="1339216" y="745219"/>
            <a:ext cx="3940071" cy="2975329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B966719-47BF-9B85-C98F-71320570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22067"/>
            <a:ext cx="7844678" cy="1072753"/>
          </a:xfrm>
        </p:spPr>
        <p:txBody>
          <a:bodyPr>
            <a:normAutofit/>
          </a:bodyPr>
          <a:lstStyle/>
          <a:p>
            <a:pPr algn="ctr"/>
            <a:r>
              <a:rPr lang="en-GB" sz="2600" dirty="0"/>
              <a:t>Tracking receptor complexes by </a:t>
            </a:r>
            <a:r>
              <a:rPr lang="en-GB" sz="2600" dirty="0" err="1"/>
              <a:t>smFRET</a:t>
            </a:r>
            <a:r>
              <a:rPr lang="en-GB" sz="2600" dirty="0"/>
              <a:t> at high expression levels</a:t>
            </a:r>
            <a:endParaRPr lang="fr-FR" sz="26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FEDE1F-D3A0-0C47-B0C2-09FCB0F1CC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36B975-7B9E-E4A6-F8A3-46FE5F8835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11" name="Picture 10" descr="A graph of normalized counts&#10;&#10;AI-generated content may be incorrect.">
            <a:extLst>
              <a:ext uri="{FF2B5EF4-FFF2-40B4-BE49-F238E27FC236}">
                <a16:creationId xmlns:a16="http://schemas.microsoft.com/office/drawing/2014/main" id="{C760CA8F-AA58-F856-044C-907052043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668" y="889383"/>
            <a:ext cx="1839433" cy="2624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27A4CAB-0E07-58AF-5EC3-39EF9685ABBA}"/>
                  </a:ext>
                </a:extLst>
              </p14:cNvPr>
              <p14:cNvContentPartPr/>
              <p14:nvPr/>
            </p14:nvContentPartPr>
            <p14:xfrm>
              <a:off x="1424958" y="1273059"/>
              <a:ext cx="27000" cy="1335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27A4CAB-0E07-58AF-5EC3-39EF9685AB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1318" y="1165059"/>
                <a:ext cx="134640" cy="15516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692629C-5787-3D82-E625-360E50BE5BAC}"/>
              </a:ext>
            </a:extLst>
          </p:cNvPr>
          <p:cNvSpPr/>
          <p:nvPr/>
        </p:nvSpPr>
        <p:spPr>
          <a:xfrm>
            <a:off x="5988424" y="745219"/>
            <a:ext cx="403411" cy="303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DC0CF9-C3DE-5F46-D09C-0D4EB6EF86E8}"/>
              </a:ext>
            </a:extLst>
          </p:cNvPr>
          <p:cNvSpPr/>
          <p:nvPr/>
        </p:nvSpPr>
        <p:spPr>
          <a:xfrm>
            <a:off x="7778551" y="822173"/>
            <a:ext cx="403411" cy="823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8892F-08DE-2174-8066-67C496D6C288}"/>
              </a:ext>
            </a:extLst>
          </p:cNvPr>
          <p:cNvSpPr/>
          <p:nvPr/>
        </p:nvSpPr>
        <p:spPr>
          <a:xfrm>
            <a:off x="7846363" y="1850101"/>
            <a:ext cx="403411" cy="1162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29126-94C4-CFAF-9AFD-B13A0A3B3B08}"/>
              </a:ext>
            </a:extLst>
          </p:cNvPr>
          <p:cNvSpPr txBox="1"/>
          <p:nvPr/>
        </p:nvSpPr>
        <p:spPr>
          <a:xfrm>
            <a:off x="3132493" y="726108"/>
            <a:ext cx="1980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Sensitized acceptors </a:t>
            </a:r>
          </a:p>
          <a:p>
            <a:pPr algn="ctr"/>
            <a:r>
              <a:rPr lang="en-GB" b="1" dirty="0"/>
              <a:t>NLT</a:t>
            </a:r>
            <a:endParaRPr lang="en-CH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6978DE-E150-35CB-3317-999B29FDB5B5}"/>
              </a:ext>
            </a:extLst>
          </p:cNvPr>
          <p:cNvSpPr txBox="1"/>
          <p:nvPr/>
        </p:nvSpPr>
        <p:spPr>
          <a:xfrm>
            <a:off x="1438458" y="3720548"/>
            <a:ext cx="7138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MOR does </a:t>
            </a:r>
            <a:r>
              <a:rPr lang="en-GB" sz="1600" b="1" dirty="0"/>
              <a:t>not</a:t>
            </a:r>
            <a:r>
              <a:rPr lang="en-GB" sz="1600" dirty="0"/>
              <a:t> dimerize at high receptor density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 err="1"/>
              <a:t>SecR</a:t>
            </a:r>
            <a:r>
              <a:rPr lang="en-GB" sz="1600" dirty="0"/>
              <a:t> does </a:t>
            </a:r>
            <a:r>
              <a:rPr lang="en-GB" sz="1600" b="1" dirty="0"/>
              <a:t>dimerize</a:t>
            </a:r>
          </a:p>
          <a:p>
            <a:pPr marL="628650" lvl="1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1600" i="1" dirty="0"/>
              <a:t>and</a:t>
            </a:r>
            <a:r>
              <a:rPr lang="en-GB" sz="1600" dirty="0"/>
              <a:t> individual </a:t>
            </a:r>
            <a:r>
              <a:rPr lang="en-GB" sz="1600" dirty="0" err="1"/>
              <a:t>SecR</a:t>
            </a:r>
            <a:r>
              <a:rPr lang="en-GB" sz="1600" dirty="0"/>
              <a:t> protomers remain assembled for </a:t>
            </a:r>
            <a:r>
              <a:rPr lang="en-GB" sz="1600" b="1" dirty="0"/>
              <a:t>at least as  long </a:t>
            </a:r>
            <a:r>
              <a:rPr lang="en-GB" sz="1600" dirty="0"/>
              <a:t>as can be measured by </a:t>
            </a:r>
            <a:r>
              <a:rPr lang="en-GB" sz="1600" dirty="0" err="1"/>
              <a:t>smFRET</a:t>
            </a:r>
            <a:r>
              <a:rPr lang="en-GB" sz="1600" dirty="0"/>
              <a:t> approach</a:t>
            </a:r>
            <a:endParaRPr lang="en-CH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220F70A-E165-78E9-58B3-405053B171C4}"/>
                  </a:ext>
                </a:extLst>
              </p14:cNvPr>
              <p14:cNvContentPartPr/>
              <p14:nvPr/>
            </p14:nvContentPartPr>
            <p14:xfrm>
              <a:off x="6804078" y="1881819"/>
              <a:ext cx="993600" cy="54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220F70A-E165-78E9-58B3-405053B171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0438" y="1774179"/>
                <a:ext cx="1101240" cy="270360"/>
              </a:xfrm>
              <a:prstGeom prst="rect">
                <a:avLst/>
              </a:prstGeom>
            </p:spPr>
          </p:pic>
        </mc:Fallback>
      </mc:AlternateContent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E07FEA00-0DFD-3342-0625-70840C47D7B3}"/>
              </a:ext>
            </a:extLst>
          </p:cNvPr>
          <p:cNvCxnSpPr>
            <a:cxnSpLocks/>
          </p:cNvCxnSpPr>
          <p:nvPr/>
        </p:nvCxnSpPr>
        <p:spPr>
          <a:xfrm flipH="1" flipV="1">
            <a:off x="8016345" y="2600174"/>
            <a:ext cx="114085" cy="1828036"/>
          </a:xfrm>
          <a:prstGeom prst="curvedConnector3">
            <a:avLst>
              <a:gd name="adj1" fmla="val -2003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9">
            <a:extLst>
              <a:ext uri="{FF2B5EF4-FFF2-40B4-BE49-F238E27FC236}">
                <a16:creationId xmlns:a16="http://schemas.microsoft.com/office/drawing/2014/main" id="{9B82C0DB-CB31-E957-FA53-5BCC6A814FCC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3375186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0BEC9-5222-A344-BCF9-D94397D0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and Outlook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328C0A-2B46-D74A-A592-90FFD545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E63D2A-0785-6841-AFED-A5664CA0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15984-75E2-FF00-F49A-C2C0B5307A9D}"/>
              </a:ext>
            </a:extLst>
          </p:cNvPr>
          <p:cNvSpPr txBox="1"/>
          <p:nvPr/>
        </p:nvSpPr>
        <p:spPr>
          <a:xfrm>
            <a:off x="1120588" y="797859"/>
            <a:ext cx="7368988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Leverage </a:t>
            </a:r>
            <a:r>
              <a:rPr lang="en-GB" sz="1600" b="1" dirty="0"/>
              <a:t>single-molecule FRET </a:t>
            </a:r>
            <a:r>
              <a:rPr lang="en-GB" sz="1600" dirty="0"/>
              <a:t>to detect and track TM proteins diffusing within plasma membrane of mammalian cells</a:t>
            </a:r>
          </a:p>
          <a:p>
            <a:pPr>
              <a:buClr>
                <a:srgbClr val="FF0000"/>
              </a:buClr>
            </a:pPr>
            <a:endParaRPr lang="en-GB" sz="16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Find evidence of </a:t>
            </a:r>
            <a:r>
              <a:rPr lang="en-GB" sz="1600" b="1" dirty="0"/>
              <a:t>at least 3 dimerization modes </a:t>
            </a:r>
            <a:r>
              <a:rPr lang="en-GB" sz="1600" dirty="0"/>
              <a:t>across GPCR classes:</a:t>
            </a:r>
          </a:p>
          <a:p>
            <a:pPr marL="628650" lvl="1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1600" dirty="0"/>
              <a:t>Constitutive dimers (like mGluR2, class C)</a:t>
            </a:r>
          </a:p>
          <a:p>
            <a:pPr marL="628650" lvl="1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1600" dirty="0"/>
              <a:t>Density-dependent dimers (like </a:t>
            </a:r>
            <a:r>
              <a:rPr lang="en-GB" sz="1600" dirty="0" err="1"/>
              <a:t>SecR</a:t>
            </a:r>
            <a:r>
              <a:rPr lang="en-GB" sz="1600" dirty="0"/>
              <a:t>, </a:t>
            </a:r>
            <a:r>
              <a:rPr lang="en-GB" sz="1600" dirty="0">
                <a:solidFill>
                  <a:srgbClr val="0070C0"/>
                </a:solidFill>
              </a:rPr>
              <a:t>class B</a:t>
            </a:r>
            <a:r>
              <a:rPr lang="en-GB" sz="1600" dirty="0"/>
              <a:t>)</a:t>
            </a:r>
          </a:p>
          <a:p>
            <a:pPr marL="628650" lvl="1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1600" dirty="0"/>
              <a:t>Non-dimerizing monomers (like MOR, </a:t>
            </a:r>
            <a:r>
              <a:rPr lang="en-GB" sz="1600" dirty="0">
                <a:solidFill>
                  <a:srgbClr val="0A7214"/>
                </a:solidFill>
              </a:rPr>
              <a:t>class A)</a:t>
            </a:r>
          </a:p>
          <a:p>
            <a:pPr lvl="1">
              <a:buClr>
                <a:srgbClr val="FF0000"/>
              </a:buClr>
            </a:pPr>
            <a:endParaRPr lang="en-GB" dirty="0">
              <a:solidFill>
                <a:srgbClr val="0A721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66D450-49E0-2CC2-D412-ED9E70FC6759}"/>
                  </a:ext>
                </a:extLst>
              </p:cNvPr>
              <p:cNvSpPr txBox="1"/>
              <p:nvPr/>
            </p:nvSpPr>
            <p:spPr>
              <a:xfrm>
                <a:off x="1120588" y="2838736"/>
                <a:ext cx="72614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GB" sz="1600" b="1" dirty="0"/>
                  <a:t>Generalization </a:t>
                </a:r>
                <a:r>
                  <a:rPr lang="en-GB" sz="1600" dirty="0"/>
                  <a:t>of results? </a:t>
                </a:r>
              </a:p>
              <a:p>
                <a:pPr marL="628650" lvl="1" indent="-285750">
                  <a:buClr>
                    <a:srgbClr val="FF0000"/>
                  </a:buClr>
                  <a:buFont typeface="Courier New" panose="02070309020205020404" pitchFamily="49" charset="0"/>
                  <a:buChar char="o"/>
                </a:pPr>
                <a:r>
                  <a:rPr lang="en-GB" sz="1600" dirty="0"/>
                  <a:t>For instance, what is the behaviour of other class A receptors?</a:t>
                </a:r>
              </a:p>
              <a:p>
                <a:pPr lvl="1">
                  <a:buClr>
                    <a:srgbClr val="FF0000"/>
                  </a:buClr>
                </a:pPr>
                <a:endParaRPr lang="en-GB" sz="16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GB" sz="1600" dirty="0"/>
                  <a:t>GPCR surface density is not static </a:t>
                </a: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GB" sz="1600" dirty="0"/>
                  <a:t>GPCR-targeting drugs account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∼1/3</m:t>
                    </m:r>
                  </m:oMath>
                </a14:m>
                <a:r>
                  <a:rPr lang="en-GB" sz="1600" dirty="0"/>
                  <a:t> of all approved therapeutics </a:t>
                </a:r>
              </a:p>
              <a:p>
                <a:pPr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600" dirty="0"/>
                  <a:t> importance of question for the improvement of pharmacological outcomes</a:t>
                </a:r>
                <a:endParaRPr lang="en-CH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66D450-49E0-2CC2-D412-ED9E70FC6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88" y="2838736"/>
                <a:ext cx="7261412" cy="1569660"/>
              </a:xfrm>
              <a:prstGeom prst="rect">
                <a:avLst/>
              </a:prstGeom>
              <a:blipFill>
                <a:blip r:embed="rId2"/>
                <a:stretch>
                  <a:fillRect l="-336" t="-1167" b="-428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9">
            <a:extLst>
              <a:ext uri="{FF2B5EF4-FFF2-40B4-BE49-F238E27FC236}">
                <a16:creationId xmlns:a16="http://schemas.microsoft.com/office/drawing/2014/main" id="{312A0672-66E0-A94F-2529-D89A79952B9B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49978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706EE-8311-B1E6-BE9B-2D23EAA47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32B02F-E146-357B-54C4-BC4EA970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929155-25F9-3ACB-E2F7-0BD60293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D327FE-2CF8-6077-85CE-AF745470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407BF-2FFD-9E60-FBCF-658AA18953FF}"/>
              </a:ext>
            </a:extLst>
          </p:cNvPr>
          <p:cNvSpPr txBox="1"/>
          <p:nvPr/>
        </p:nvSpPr>
        <p:spPr>
          <a:xfrm>
            <a:off x="1048869" y="118643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How might the dimerization state of a GPCR influence drug efficacy or side-effect profiles?</a:t>
            </a:r>
            <a:endParaRPr lang="en-CH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880B7-F377-628E-C405-32302420124F}"/>
              </a:ext>
            </a:extLst>
          </p:cNvPr>
          <p:cNvSpPr txBox="1"/>
          <p:nvPr/>
        </p:nvSpPr>
        <p:spPr>
          <a:xfrm>
            <a:off x="1048869" y="2444360"/>
            <a:ext cx="727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Given that </a:t>
            </a:r>
            <a:r>
              <a:rPr lang="en-GB" sz="1600" dirty="0" err="1"/>
              <a:t>SecR</a:t>
            </a:r>
            <a:r>
              <a:rPr lang="en-GB" sz="1600" dirty="0"/>
              <a:t> shows density-dependent dimerization, how might its </a:t>
            </a:r>
            <a:r>
              <a:rPr lang="en-GB" sz="1600" dirty="0" err="1"/>
              <a:t>behavior</a:t>
            </a:r>
            <a:r>
              <a:rPr lang="en-GB" sz="1600" dirty="0"/>
              <a:t> change in a context where receptor expression is upregulated (cancer, chronic inflammation)?</a:t>
            </a:r>
            <a:endParaRPr lang="en-CH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97AC2-A632-122F-DCE4-EC59DB919A60}"/>
              </a:ext>
            </a:extLst>
          </p:cNvPr>
          <p:cNvSpPr txBox="1"/>
          <p:nvPr/>
        </p:nvSpPr>
        <p:spPr>
          <a:xfrm>
            <a:off x="1048869" y="3395872"/>
            <a:ext cx="727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sz="1600" dirty="0"/>
              <a:t>What are the limitations of </a:t>
            </a:r>
            <a:r>
              <a:rPr lang="en-GB" sz="1600" dirty="0" err="1"/>
              <a:t>smFRET</a:t>
            </a:r>
            <a:r>
              <a:rPr lang="en-GB" sz="1600" dirty="0"/>
              <a:t> and PIE-FCCS in studying GPCR organization? How could future technologies or in vivo models overcome them?</a:t>
            </a:r>
            <a:endParaRPr lang="en-CH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3FCF4-9467-C962-B54D-0AD20334915C}"/>
              </a:ext>
            </a:extLst>
          </p:cNvPr>
          <p:cNvSpPr txBox="1"/>
          <p:nvPr/>
        </p:nvSpPr>
        <p:spPr>
          <a:xfrm>
            <a:off x="1128386" y="4385980"/>
            <a:ext cx="727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FF0000"/>
              </a:buClr>
            </a:pPr>
            <a:r>
              <a:rPr lang="en-GB" sz="1800" i="1" dirty="0"/>
              <a:t>Thank you!</a:t>
            </a:r>
            <a:endParaRPr lang="en-CH" sz="18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F9333-129D-8563-6610-76ADE57670F6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F069D764-5333-CA3D-035C-88DA92C9E373}"/>
              </a:ext>
            </a:extLst>
          </p:cNvPr>
          <p:cNvSpPr txBox="1"/>
          <p:nvPr/>
        </p:nvSpPr>
        <p:spPr>
          <a:xfrm>
            <a:off x="1048869" y="1930321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/>
              <a:t>How was the labeling site on the protein selected in this study?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83543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274" y="132398"/>
            <a:ext cx="653949" cy="283017"/>
          </a:xfrm>
          <a:custGeom>
            <a:avLst/>
            <a:gdLst/>
            <a:ahLst/>
            <a:cxnLst/>
            <a:rect l="l" t="t" r="r" b="b"/>
            <a:pathLst>
              <a:path w="1307897" h="566033">
                <a:moveTo>
                  <a:pt x="0" y="0"/>
                </a:moveTo>
                <a:lnTo>
                  <a:pt x="1307897" y="0"/>
                </a:lnTo>
                <a:lnTo>
                  <a:pt x="1307897" y="566033"/>
                </a:lnTo>
                <a:lnTo>
                  <a:pt x="0" y="5660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3" name="Freeform 3"/>
          <p:cNvSpPr/>
          <p:nvPr/>
        </p:nvSpPr>
        <p:spPr>
          <a:xfrm>
            <a:off x="422977" y="4904737"/>
            <a:ext cx="59779" cy="45720"/>
          </a:xfrm>
          <a:custGeom>
            <a:avLst/>
            <a:gdLst/>
            <a:ahLst/>
            <a:cxnLst/>
            <a:rect l="l" t="t" r="r" b="b"/>
            <a:pathLst>
              <a:path w="119558" h="91440">
                <a:moveTo>
                  <a:pt x="0" y="0"/>
                </a:moveTo>
                <a:lnTo>
                  <a:pt x="119558" y="0"/>
                </a:lnTo>
                <a:lnTo>
                  <a:pt x="119558" y="91440"/>
                </a:lnTo>
                <a:lnTo>
                  <a:pt x="0" y="91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4" name="Freeform 4"/>
          <p:cNvSpPr/>
          <p:nvPr/>
        </p:nvSpPr>
        <p:spPr>
          <a:xfrm>
            <a:off x="1191589" y="784717"/>
            <a:ext cx="724139" cy="1118754"/>
          </a:xfrm>
          <a:custGeom>
            <a:avLst/>
            <a:gdLst/>
            <a:ahLst/>
            <a:cxnLst/>
            <a:rect l="l" t="t" r="r" b="b"/>
            <a:pathLst>
              <a:path w="1448278" h="2237508">
                <a:moveTo>
                  <a:pt x="0" y="0"/>
                </a:moveTo>
                <a:lnTo>
                  <a:pt x="1448278" y="0"/>
                </a:lnTo>
                <a:lnTo>
                  <a:pt x="1448278" y="2237509"/>
                </a:lnTo>
                <a:lnTo>
                  <a:pt x="0" y="22375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5" name="Freeform 5"/>
          <p:cNvSpPr/>
          <p:nvPr/>
        </p:nvSpPr>
        <p:spPr>
          <a:xfrm>
            <a:off x="1089458" y="2251851"/>
            <a:ext cx="928401" cy="884513"/>
          </a:xfrm>
          <a:custGeom>
            <a:avLst/>
            <a:gdLst/>
            <a:ahLst/>
            <a:cxnLst/>
            <a:rect l="l" t="t" r="r" b="b"/>
            <a:pathLst>
              <a:path w="1856801" h="1769025">
                <a:moveTo>
                  <a:pt x="0" y="0"/>
                </a:moveTo>
                <a:lnTo>
                  <a:pt x="1856801" y="0"/>
                </a:lnTo>
                <a:lnTo>
                  <a:pt x="1856801" y="1769025"/>
                </a:lnTo>
                <a:lnTo>
                  <a:pt x="0" y="17690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6" name="Freeform 6"/>
          <p:cNvSpPr/>
          <p:nvPr/>
        </p:nvSpPr>
        <p:spPr>
          <a:xfrm>
            <a:off x="1123989" y="3488788"/>
            <a:ext cx="859339" cy="1267972"/>
          </a:xfrm>
          <a:custGeom>
            <a:avLst/>
            <a:gdLst/>
            <a:ahLst/>
            <a:cxnLst/>
            <a:rect l="l" t="t" r="r" b="b"/>
            <a:pathLst>
              <a:path w="1718677" h="2535944">
                <a:moveTo>
                  <a:pt x="0" y="0"/>
                </a:moveTo>
                <a:lnTo>
                  <a:pt x="1718677" y="0"/>
                </a:lnTo>
                <a:lnTo>
                  <a:pt x="1718677" y="2535943"/>
                </a:lnTo>
                <a:lnTo>
                  <a:pt x="0" y="25359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10" name="TextBox 10"/>
          <p:cNvSpPr txBox="1"/>
          <p:nvPr/>
        </p:nvSpPr>
        <p:spPr>
          <a:xfrm>
            <a:off x="1085088" y="28804"/>
            <a:ext cx="6793102" cy="49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69"/>
              </a:lnSpc>
            </a:pPr>
            <a:r>
              <a:rPr lang="en-US" sz="2906" b="1" spc="76" dirty="0">
                <a:solidFill>
                  <a:srgbClr val="413C3A"/>
                </a:solidFill>
                <a:latin typeface="Franklin Gothic Demi Cond" panose="020B0706030402020204" pitchFamily="34" charset="0"/>
                <a:ea typeface="Montserrat"/>
                <a:cs typeface="Montserrat"/>
                <a:sym typeface="Montserrat"/>
              </a:rPr>
              <a:t>Why previous methods fall short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28854" y="912682"/>
            <a:ext cx="5954717" cy="834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43"/>
              </a:lnSpc>
              <a:spcBef>
                <a:spcPct val="0"/>
              </a:spcBef>
            </a:pP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Diffraction-Limited Imaging  </a:t>
            </a:r>
          </a:p>
          <a:p>
            <a:pPr marL="345959" lvl="1" indent="-172980" algn="l">
              <a:lnSpc>
                <a:spcPts val="2243"/>
              </a:lnSpc>
              <a:spcBef>
                <a:spcPct val="0"/>
              </a:spcBef>
              <a:buClr>
                <a:srgbClr val="FF0000"/>
              </a:buClr>
              <a:buFont typeface="Arial"/>
              <a:buChar char="•"/>
            </a:pP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Resolution &gt;250 nm → can't detect &lt;10 nm interactions  </a:t>
            </a:r>
          </a:p>
          <a:p>
            <a:pPr marL="345959" lvl="1" indent="-172980" algn="l">
              <a:lnSpc>
                <a:spcPts val="2243"/>
              </a:lnSpc>
              <a:spcBef>
                <a:spcPct val="0"/>
              </a:spcBef>
              <a:buClr>
                <a:srgbClr val="FF0000"/>
              </a:buClr>
              <a:buFont typeface="Arial"/>
              <a:buChar char="•"/>
            </a:pP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Fails to distinguish dimers from nearby monomers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28854" y="2271545"/>
            <a:ext cx="5954717" cy="828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43"/>
              </a:lnSpc>
              <a:spcBef>
                <a:spcPct val="0"/>
              </a:spcBef>
            </a:pP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Ensemble Averaging (FRET)  </a:t>
            </a:r>
          </a:p>
          <a:p>
            <a:pPr marL="345959" lvl="1" indent="-172980" algn="l">
              <a:lnSpc>
                <a:spcPts val="2243"/>
              </a:lnSpc>
              <a:spcBef>
                <a:spcPct val="0"/>
              </a:spcBef>
              <a:buClr>
                <a:srgbClr val="FF0000"/>
              </a:buClr>
              <a:buFont typeface="Arial"/>
              <a:buChar char="•"/>
            </a:pP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Signals averaged over many molecules  </a:t>
            </a:r>
          </a:p>
          <a:p>
            <a:pPr marL="345959" lvl="1" indent="-172980" algn="l">
              <a:lnSpc>
                <a:spcPts val="2243"/>
              </a:lnSpc>
              <a:spcBef>
                <a:spcPct val="0"/>
              </a:spcBef>
              <a:buClr>
                <a:srgbClr val="FF0000"/>
              </a:buClr>
              <a:buFont typeface="Arial"/>
              <a:buChar char="•"/>
            </a:pP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Masks transient or rare interactions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28854" y="3700212"/>
            <a:ext cx="4552504" cy="828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43"/>
              </a:lnSpc>
              <a:spcBef>
                <a:spcPct val="0"/>
              </a:spcBef>
            </a:pP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Single-Particle Tracking (SPT)  </a:t>
            </a:r>
          </a:p>
          <a:p>
            <a:pPr marL="345959" lvl="1" indent="-172980" algn="l">
              <a:lnSpc>
                <a:spcPts val="2243"/>
              </a:lnSpc>
              <a:spcBef>
                <a:spcPct val="0"/>
              </a:spcBef>
              <a:buClr>
                <a:srgbClr val="FF0000"/>
              </a:buClr>
              <a:buFont typeface="Arial"/>
              <a:buChar char="•"/>
            </a:pP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Measures diffusion only  </a:t>
            </a:r>
          </a:p>
          <a:p>
            <a:pPr marL="345959" lvl="1" indent="-172980" algn="l">
              <a:lnSpc>
                <a:spcPts val="2243"/>
              </a:lnSpc>
              <a:spcBef>
                <a:spcPct val="0"/>
              </a:spcBef>
              <a:buClr>
                <a:srgbClr val="FF0000"/>
              </a:buClr>
              <a:buFont typeface="Arial"/>
              <a:buChar char="•"/>
            </a:pP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Cannot confirm receptor–receptor binding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7D3A0F46-331A-FCE2-1F86-C27B66790148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C1B7E61-8FCF-3348-B3DE-D421E4D8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 sz="700" dirty="0">
                <a:solidFill>
                  <a:srgbClr val="FF0000"/>
                </a:solidFill>
                <a:latin typeface="Arial" panose="020B0604020202020204" pitchFamily="34" charset="0"/>
              </a:rPr>
              <a:t>smFRET for GPCR dimers inn cells / CH-312</a:t>
            </a:r>
            <a:endParaRPr lang="fr-FR" sz="7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3D71B2A-2A59-BD88-0956-C70D2111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/>
          <a:lstStyle/>
          <a:p>
            <a:pPr algn="ctr"/>
            <a:fld id="{E1E1CD7C-2161-7D43-862E-CE4C333CD873}" type="slidenum">
              <a:rPr lang="fr-FR" sz="700" b="1" smtClean="0">
                <a:solidFill>
                  <a:schemeClr val="tx1"/>
                </a:solidFill>
                <a:latin typeface="+mj-lt"/>
              </a:rPr>
              <a:pPr algn="ctr"/>
              <a:t>3</a:t>
            </a:fld>
            <a:endParaRPr lang="fr-FR" sz="7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023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274" y="132398"/>
            <a:ext cx="653949" cy="283017"/>
          </a:xfrm>
          <a:custGeom>
            <a:avLst/>
            <a:gdLst/>
            <a:ahLst/>
            <a:cxnLst/>
            <a:rect l="l" t="t" r="r" b="b"/>
            <a:pathLst>
              <a:path w="1307897" h="566033">
                <a:moveTo>
                  <a:pt x="0" y="0"/>
                </a:moveTo>
                <a:lnTo>
                  <a:pt x="1307897" y="0"/>
                </a:lnTo>
                <a:lnTo>
                  <a:pt x="1307897" y="566033"/>
                </a:lnTo>
                <a:lnTo>
                  <a:pt x="0" y="5660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3" name="Freeform 3"/>
          <p:cNvSpPr/>
          <p:nvPr/>
        </p:nvSpPr>
        <p:spPr>
          <a:xfrm>
            <a:off x="422977" y="4904737"/>
            <a:ext cx="59779" cy="45720"/>
          </a:xfrm>
          <a:custGeom>
            <a:avLst/>
            <a:gdLst/>
            <a:ahLst/>
            <a:cxnLst/>
            <a:rect l="l" t="t" r="r" b="b"/>
            <a:pathLst>
              <a:path w="119558" h="91440">
                <a:moveTo>
                  <a:pt x="0" y="0"/>
                </a:moveTo>
                <a:lnTo>
                  <a:pt x="119558" y="0"/>
                </a:lnTo>
                <a:lnTo>
                  <a:pt x="119558" y="91440"/>
                </a:lnTo>
                <a:lnTo>
                  <a:pt x="0" y="91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4" name="Freeform 4"/>
          <p:cNvSpPr/>
          <p:nvPr/>
        </p:nvSpPr>
        <p:spPr>
          <a:xfrm>
            <a:off x="4212394" y="1766864"/>
            <a:ext cx="4417257" cy="2673227"/>
          </a:xfrm>
          <a:custGeom>
            <a:avLst/>
            <a:gdLst/>
            <a:ahLst/>
            <a:cxnLst/>
            <a:rect l="l" t="t" r="r" b="b"/>
            <a:pathLst>
              <a:path w="8834513" h="5346453">
                <a:moveTo>
                  <a:pt x="0" y="0"/>
                </a:moveTo>
                <a:lnTo>
                  <a:pt x="8834513" y="0"/>
                </a:lnTo>
                <a:lnTo>
                  <a:pt x="8834513" y="5346453"/>
                </a:lnTo>
                <a:lnTo>
                  <a:pt x="0" y="5346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8" name="TextBox 8"/>
          <p:cNvSpPr txBox="1"/>
          <p:nvPr/>
        </p:nvSpPr>
        <p:spPr>
          <a:xfrm>
            <a:off x="1085088" y="28804"/>
            <a:ext cx="6793102" cy="497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69"/>
              </a:lnSpc>
            </a:pPr>
            <a:r>
              <a:rPr lang="en-US" sz="2906" b="1" spc="76" dirty="0">
                <a:solidFill>
                  <a:srgbClr val="413C3A"/>
                </a:solidFill>
                <a:latin typeface="Franklin Gothic Demi Cond" panose="020B0706030402020204" pitchFamily="34" charset="0"/>
                <a:ea typeface="Montserrat"/>
                <a:cs typeface="Montserrat"/>
                <a:sym typeface="Montserrat"/>
              </a:rPr>
              <a:t>What is </a:t>
            </a:r>
            <a:r>
              <a:rPr lang="en-US" sz="2906" b="1" spc="76" dirty="0" err="1">
                <a:solidFill>
                  <a:srgbClr val="413C3A"/>
                </a:solidFill>
                <a:latin typeface="Franklin Gothic Demi Cond" panose="020B0706030402020204" pitchFamily="34" charset="0"/>
                <a:ea typeface="Montserrat"/>
                <a:cs typeface="Montserrat"/>
                <a:sym typeface="Montserrat"/>
              </a:rPr>
              <a:t>smFRET</a:t>
            </a:r>
            <a:r>
              <a:rPr lang="en-US" sz="2906" b="1" spc="76" dirty="0">
                <a:solidFill>
                  <a:srgbClr val="413C3A"/>
                </a:solidFill>
                <a:latin typeface="Franklin Gothic Demi Cond" panose="020B0706030402020204" pitchFamily="34" charset="0"/>
                <a:ea typeface="Montserrat"/>
                <a:cs typeface="Montserrat"/>
                <a:sym typeface="Montserrat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4222" y="684705"/>
            <a:ext cx="7845428" cy="1111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29" lvl="1" indent="-285750" algn="l">
              <a:lnSpc>
                <a:spcPts val="2964"/>
              </a:lnSpc>
              <a:buFont typeface="Arial" panose="020B0604020202020204" pitchFamily="34" charset="0"/>
              <a:buChar char="•"/>
            </a:pPr>
            <a:r>
              <a:rPr lang="en-US" sz="1602" u="none" strike="noStrike" spc="37" dirty="0" err="1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smFRET</a:t>
            </a: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 measures nanometer-scale distances between fluorophores</a:t>
            </a:r>
          </a:p>
          <a:p>
            <a:pPr marL="458729" lvl="1" indent="-285750" algn="l">
              <a:lnSpc>
                <a:spcPts val="2964"/>
              </a:lnSpc>
              <a:buFont typeface="Arial" panose="020B0604020202020204" pitchFamily="34" charset="0"/>
              <a:buChar char="•"/>
            </a:pP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Principle: excite donor → energy may transfer to acceptor → acceptor emits fluorescence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4222" y="1769442"/>
            <a:ext cx="3697417" cy="2258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5958" lvl="1" indent="-172979" algn="l">
              <a:lnSpc>
                <a:spcPts val="2964"/>
              </a:lnSpc>
              <a:buFont typeface="Arial"/>
              <a:buChar char="•"/>
            </a:pPr>
            <a:r>
              <a:rPr lang="en-US" sz="1602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FRET efficiency ∝ proximity     (&lt;10 nm)</a:t>
            </a:r>
          </a:p>
          <a:p>
            <a:pPr marL="345958" lvl="1" indent="-172979" algn="l">
              <a:lnSpc>
                <a:spcPts val="2964"/>
              </a:lnSpc>
              <a:spcBef>
                <a:spcPct val="0"/>
              </a:spcBef>
              <a:buFont typeface="Arial"/>
              <a:buChar char="•"/>
            </a:pP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Enables detection of dimerization, conformational change, dynamics</a:t>
            </a:r>
          </a:p>
          <a:p>
            <a:pPr marL="345958" lvl="1" indent="-172979" algn="l">
              <a:lnSpc>
                <a:spcPts val="2964"/>
              </a:lnSpc>
              <a:spcBef>
                <a:spcPct val="0"/>
              </a:spcBef>
              <a:buFont typeface="Arial"/>
              <a:buChar char="•"/>
            </a:pPr>
            <a:r>
              <a:rPr lang="en-US" sz="1602" u="none" strike="noStrike" spc="37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Single-molecule resolution avoids ensemble averaging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F16610C-A801-0927-BC43-4F8632DA19D1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A4B05307-C4EB-1A52-BB38-43B23B75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 sz="700" dirty="0">
                <a:solidFill>
                  <a:srgbClr val="FF0000"/>
                </a:solidFill>
                <a:latin typeface="Arial" panose="020B0604020202020204" pitchFamily="34" charset="0"/>
              </a:rPr>
              <a:t>smFRET for GPCR dimers inn cells / CH-312</a:t>
            </a:r>
            <a:endParaRPr lang="fr-FR" sz="7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D3C1AA40-F0F2-9ECA-E5EB-A0477F1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/>
          <a:lstStyle/>
          <a:p>
            <a:pPr algn="ctr"/>
            <a:fld id="{E1E1CD7C-2161-7D43-862E-CE4C333CD873}" type="slidenum">
              <a:rPr lang="fr-FR" sz="700" b="1" smtClean="0">
                <a:solidFill>
                  <a:schemeClr val="tx1"/>
                </a:solidFill>
                <a:latin typeface="+mj-lt"/>
              </a:rPr>
              <a:pPr algn="ctr"/>
              <a:t>4</a:t>
            </a:fld>
            <a:endParaRPr lang="fr-FR" sz="7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25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274" y="132398"/>
            <a:ext cx="653949" cy="283017"/>
          </a:xfrm>
          <a:custGeom>
            <a:avLst/>
            <a:gdLst/>
            <a:ahLst/>
            <a:cxnLst/>
            <a:rect l="l" t="t" r="r" b="b"/>
            <a:pathLst>
              <a:path w="1307897" h="566033">
                <a:moveTo>
                  <a:pt x="0" y="0"/>
                </a:moveTo>
                <a:lnTo>
                  <a:pt x="1307897" y="0"/>
                </a:lnTo>
                <a:lnTo>
                  <a:pt x="1307897" y="566033"/>
                </a:lnTo>
                <a:lnTo>
                  <a:pt x="0" y="5660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3" name="Freeform 3"/>
          <p:cNvSpPr/>
          <p:nvPr/>
        </p:nvSpPr>
        <p:spPr>
          <a:xfrm>
            <a:off x="422977" y="4904737"/>
            <a:ext cx="59779" cy="45720"/>
          </a:xfrm>
          <a:custGeom>
            <a:avLst/>
            <a:gdLst/>
            <a:ahLst/>
            <a:cxnLst/>
            <a:rect l="l" t="t" r="r" b="b"/>
            <a:pathLst>
              <a:path w="119558" h="91440">
                <a:moveTo>
                  <a:pt x="0" y="0"/>
                </a:moveTo>
                <a:lnTo>
                  <a:pt x="119558" y="0"/>
                </a:lnTo>
                <a:lnTo>
                  <a:pt x="119558" y="91440"/>
                </a:lnTo>
                <a:lnTo>
                  <a:pt x="0" y="91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4" name="TextBox 4"/>
          <p:cNvSpPr txBox="1"/>
          <p:nvPr/>
        </p:nvSpPr>
        <p:spPr>
          <a:xfrm>
            <a:off x="784222" y="840999"/>
            <a:ext cx="4790872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3561" lvl="1" indent="-156781" algn="l">
              <a:lnSpc>
                <a:spcPts val="2033"/>
              </a:lnSpc>
              <a:spcBef>
                <a:spcPct val="0"/>
              </a:spcBef>
              <a:buFont typeface="Arial"/>
              <a:buChar char="•"/>
            </a:pPr>
            <a:r>
              <a:rPr lang="en-US" sz="1800" u="none" strike="noStrike" spc="33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Low expression + TIRF excitation + trajectory validation</a:t>
            </a:r>
          </a:p>
          <a:p>
            <a:pPr marL="313561" lvl="1" indent="-156781" algn="l">
              <a:lnSpc>
                <a:spcPts val="2033"/>
              </a:lnSpc>
              <a:spcBef>
                <a:spcPct val="0"/>
              </a:spcBef>
              <a:buFont typeface="Arial"/>
              <a:buChar char="•"/>
            </a:pPr>
            <a:r>
              <a:rPr lang="en-US" sz="1800" u="none" strike="noStrike" spc="33" dirty="0" err="1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SNAPf</a:t>
            </a:r>
            <a:r>
              <a:rPr lang="en-US" sz="1800" u="none" strike="noStrike" spc="33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 + inducible system controls expression to ~0.3 molecules/μm².</a:t>
            </a:r>
          </a:p>
          <a:p>
            <a:pPr marL="313561" lvl="1" indent="-156781" algn="l">
              <a:lnSpc>
                <a:spcPts val="2033"/>
              </a:lnSpc>
              <a:spcBef>
                <a:spcPct val="0"/>
              </a:spcBef>
              <a:buFont typeface="Arial"/>
              <a:buChar char="•"/>
            </a:pPr>
            <a:r>
              <a:rPr lang="en-US" sz="1800" u="none" strike="noStrike" spc="33" dirty="0" err="1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SNAPf</a:t>
            </a:r>
            <a:r>
              <a:rPr lang="en-US" sz="1800" u="none" strike="noStrike" spc="33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 is a fast-reacting variant of the SNAP-tag that enables covalent, site-specific labeling of proteins using </a:t>
            </a:r>
            <a:r>
              <a:rPr lang="en-US" sz="1800" u="none" strike="noStrike" spc="33" dirty="0" err="1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benzylguanine</a:t>
            </a:r>
            <a:r>
              <a:rPr lang="en-US" sz="1800" u="none" strike="noStrike" spc="33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-conjugated dyes for applications like </a:t>
            </a:r>
            <a:r>
              <a:rPr lang="en-US" sz="1800" u="none" strike="noStrike" spc="33" dirty="0" err="1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smFRET</a:t>
            </a:r>
            <a:r>
              <a:rPr lang="en-US" sz="1800" u="none" strike="noStrike" spc="33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.</a:t>
            </a:r>
          </a:p>
          <a:p>
            <a:pPr marL="313561" lvl="1" indent="-156781" algn="l">
              <a:lnSpc>
                <a:spcPts val="2033"/>
              </a:lnSpc>
              <a:spcBef>
                <a:spcPct val="0"/>
              </a:spcBef>
              <a:buFont typeface="Arial"/>
              <a:buChar char="•"/>
            </a:pPr>
            <a:r>
              <a:rPr lang="en-US" sz="1800" u="none" strike="noStrike" spc="33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TIRF microscopy excites only the membrane-adjacent 100 nm layer.</a:t>
            </a:r>
          </a:p>
          <a:p>
            <a:pPr marL="313561" lvl="1" indent="-156781" algn="l">
              <a:lnSpc>
                <a:spcPts val="2033"/>
              </a:lnSpc>
              <a:spcBef>
                <a:spcPct val="0"/>
              </a:spcBef>
              <a:buFont typeface="Arial"/>
              <a:buChar char="•"/>
            </a:pPr>
            <a:r>
              <a:rPr lang="en-US" sz="1800" u="none" strike="noStrike" spc="33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Strong reduction in background fluorescence from cytoplasmic fluorophores.</a:t>
            </a:r>
          </a:p>
          <a:p>
            <a:pPr marL="313561" lvl="1" indent="-156781" algn="l">
              <a:lnSpc>
                <a:spcPts val="2033"/>
              </a:lnSpc>
              <a:spcBef>
                <a:spcPct val="0"/>
              </a:spcBef>
              <a:buFont typeface="Arial"/>
              <a:buChar char="•"/>
            </a:pPr>
            <a:r>
              <a:rPr lang="en-US" sz="1800" u="none" strike="noStrike" spc="33" dirty="0">
                <a:solidFill>
                  <a:srgbClr val="413C3A"/>
                </a:solidFill>
                <a:latin typeface="Arial" panose="020B0604020202020204" pitchFamily="34" charset="0"/>
                <a:ea typeface="Open Sans 2"/>
                <a:cs typeface="Arial" panose="020B0604020202020204" pitchFamily="34" charset="0"/>
                <a:sym typeface="Open Sans 2"/>
              </a:rPr>
              <a:t>Single-step photobleaching trajectories confirm isolated molecules.</a:t>
            </a:r>
          </a:p>
        </p:txBody>
      </p:sp>
      <p:sp>
        <p:nvSpPr>
          <p:cNvPr id="5" name="Freeform 5"/>
          <p:cNvSpPr/>
          <p:nvPr/>
        </p:nvSpPr>
        <p:spPr>
          <a:xfrm>
            <a:off x="5575094" y="784717"/>
            <a:ext cx="3054557" cy="3844433"/>
          </a:xfrm>
          <a:custGeom>
            <a:avLst/>
            <a:gdLst/>
            <a:ahLst/>
            <a:cxnLst/>
            <a:rect l="l" t="t" r="r" b="b"/>
            <a:pathLst>
              <a:path w="6109113" h="7688866">
                <a:moveTo>
                  <a:pt x="0" y="0"/>
                </a:moveTo>
                <a:lnTo>
                  <a:pt x="6109113" y="0"/>
                </a:lnTo>
                <a:lnTo>
                  <a:pt x="6109113" y="7688866"/>
                </a:lnTo>
                <a:lnTo>
                  <a:pt x="0" y="76888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H"/>
          </a:p>
        </p:txBody>
      </p:sp>
      <p:sp>
        <p:nvSpPr>
          <p:cNvPr id="9" name="TextBox 9"/>
          <p:cNvSpPr txBox="1"/>
          <p:nvPr/>
        </p:nvSpPr>
        <p:spPr>
          <a:xfrm>
            <a:off x="1085088" y="28804"/>
            <a:ext cx="6793102" cy="48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69"/>
              </a:lnSpc>
            </a:pPr>
            <a:r>
              <a:rPr lang="en-US" sz="2906" b="1" spc="76" dirty="0">
                <a:solidFill>
                  <a:srgbClr val="413C3A"/>
                </a:solidFill>
                <a:latin typeface="Franklin Gothic Demi Cond" panose="020B0706030402020204" pitchFamily="34" charset="0"/>
                <a:ea typeface="Montserrat"/>
                <a:cs typeface="Montserrat"/>
                <a:sym typeface="Montserrat"/>
              </a:rPr>
              <a:t>How can </a:t>
            </a:r>
            <a:r>
              <a:rPr lang="en-US" sz="2906" b="1" spc="76" dirty="0" err="1">
                <a:solidFill>
                  <a:srgbClr val="413C3A"/>
                </a:solidFill>
                <a:latin typeface="Franklin Gothic Demi Cond" panose="020B0706030402020204" pitchFamily="34" charset="0"/>
                <a:ea typeface="Montserrat"/>
                <a:cs typeface="Montserrat"/>
                <a:sym typeface="Montserrat"/>
              </a:rPr>
              <a:t>smFRET</a:t>
            </a:r>
            <a:r>
              <a:rPr lang="en-US" sz="2906" b="1" spc="76" dirty="0">
                <a:solidFill>
                  <a:srgbClr val="413C3A"/>
                </a:solidFill>
                <a:latin typeface="Franklin Gothic Demi Cond" panose="020B0706030402020204" pitchFamily="34" charset="0"/>
                <a:ea typeface="Montserrat"/>
                <a:cs typeface="Montserrat"/>
                <a:sym typeface="Montserrat"/>
              </a:rPr>
              <a:t> detect single molecules?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C214E-4340-7BFE-3FE4-3725B4EC6353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95620355-BE2D-CC99-32ED-E3F6ED21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 sz="700" dirty="0">
                <a:solidFill>
                  <a:srgbClr val="FF0000"/>
                </a:solidFill>
                <a:latin typeface="Arial" panose="020B0604020202020204" pitchFamily="34" charset="0"/>
              </a:rPr>
              <a:t>smFRET for GPCR dimers inn cells / CH-312</a:t>
            </a:r>
            <a:endParaRPr lang="fr-FR" sz="7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67D46B7-8564-A516-EB50-E35B3A22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195263"/>
            <a:ext cx="512762" cy="163552"/>
          </a:xfrm>
        </p:spPr>
        <p:txBody>
          <a:bodyPr/>
          <a:lstStyle/>
          <a:p>
            <a:pPr algn="ctr"/>
            <a:fld id="{E1E1CD7C-2161-7D43-862E-CE4C333CD873}" type="slidenum">
              <a:rPr lang="fr-FR" sz="700" b="1" smtClean="0">
                <a:solidFill>
                  <a:schemeClr val="tx1"/>
                </a:solidFill>
                <a:latin typeface="+mj-lt"/>
              </a:rPr>
              <a:pPr algn="ctr"/>
              <a:t>5</a:t>
            </a:fld>
            <a:endParaRPr lang="fr-FR" sz="7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74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Detecting Protein Interactions via </a:t>
            </a:r>
            <a:r>
              <a:rPr lang="en-US" altLang="zh-CN" dirty="0" err="1"/>
              <a:t>smFRET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31CE6B3-45D5-1C31-269B-58F251D0C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04875" y="3981410"/>
            <a:ext cx="57150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TIRF allows low-background single-molecule imaging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FRET occurs only when donor–acceptor are &lt;10 nm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Trajectories reveal real-time molecular dynamics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3025710-1A07-CF1B-C152-A1826764A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25109"/>
            <a:ext cx="3667124" cy="26763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718520-97C1-A68B-F162-055F02598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048" y="915386"/>
            <a:ext cx="3212266" cy="3095795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7F2F036-3C9B-03A3-8FA1-DEBA4D6C74AC}"/>
              </a:ext>
            </a:extLst>
          </p:cNvPr>
          <p:cNvCxnSpPr/>
          <p:nvPr/>
        </p:nvCxnSpPr>
        <p:spPr>
          <a:xfrm>
            <a:off x="4572000" y="1081088"/>
            <a:ext cx="0" cy="282098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5A74179D-A525-40AE-6497-FEB6413A5359}"/>
              </a:ext>
            </a:extLst>
          </p:cNvPr>
          <p:cNvSpPr txBox="1"/>
          <p:nvPr/>
        </p:nvSpPr>
        <p:spPr>
          <a:xfrm>
            <a:off x="7250699" y="1132319"/>
            <a:ext cx="16087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/>
              <a:t>Donor signal rebound</a:t>
            </a:r>
            <a:endParaRPr lang="zh-CN" altLang="en-US" sz="110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5C2CBC9-F3D1-417B-02B4-CB83EF96BC34}"/>
              </a:ext>
            </a:extLst>
          </p:cNvPr>
          <p:cNvSpPr txBox="1"/>
          <p:nvPr/>
        </p:nvSpPr>
        <p:spPr>
          <a:xfrm>
            <a:off x="7250699" y="2926972"/>
            <a:ext cx="16087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/>
              <a:t>FRET drop</a:t>
            </a:r>
            <a:endParaRPr lang="zh-CN" altLang="en-US" sz="110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FCBE0769-9FB0-7BD5-EDB0-823983009584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AACBC91-2003-8A7A-C9FE-942508CB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819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113898" cy="1072753"/>
          </a:xfrm>
        </p:spPr>
        <p:txBody>
          <a:bodyPr>
            <a:noAutofit/>
          </a:bodyPr>
          <a:lstStyle/>
          <a:p>
            <a:r>
              <a:rPr lang="en-US" altLang="zh-CN"/>
              <a:t>Why mGluR2?</a:t>
            </a:r>
            <a:br>
              <a:rPr lang="en-US" altLang="zh-CN"/>
            </a:br>
            <a:r>
              <a:rPr lang="en-US" altLang="zh-CN"/>
              <a:t>A Benchmark for </a:t>
            </a:r>
            <a:r>
              <a:rPr lang="en-US" altLang="zh-CN" err="1"/>
              <a:t>smFRET</a:t>
            </a:r>
            <a:r>
              <a:rPr lang="en-US" altLang="zh-CN"/>
              <a:t> Validation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31CE6B3-45D5-1C31-269B-58F251D0C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04875" y="3664952"/>
            <a:ext cx="74377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 C GPCR obligate homodimer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Disulfide bond links extracellular domains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LBD undergoes large-scale rearrangement upon ligand binding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Ideal model to test </a:t>
            </a:r>
            <a:r>
              <a:rPr kumimoji="0" lang="en-US" altLang="zh-CN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smFRET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resolution for real structural change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BC25F1E-F967-9CD8-5A1B-F209E1E2AFBD}"/>
              </a:ext>
            </a:extLst>
          </p:cNvPr>
          <p:cNvGrpSpPr/>
          <p:nvPr/>
        </p:nvGrpSpPr>
        <p:grpSpPr>
          <a:xfrm>
            <a:off x="621524" y="1607969"/>
            <a:ext cx="8142333" cy="1971844"/>
            <a:chOff x="621524" y="1415654"/>
            <a:chExt cx="8142333" cy="197184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BC1835F-F4EA-CA6E-D580-95722ECAF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2727" t="48695" r="35048" b="40098"/>
            <a:stretch/>
          </p:blipFill>
          <p:spPr>
            <a:xfrm rot="5400000" flipV="1">
              <a:off x="4129456" y="2006391"/>
              <a:ext cx="576469" cy="57646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67E10E2-A140-2565-D86A-D5E16F328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54183"/>
            <a:stretch/>
          </p:blipFill>
          <p:spPr>
            <a:xfrm>
              <a:off x="2654442" y="1415654"/>
              <a:ext cx="1496820" cy="197184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AB2A14F-B93F-E07C-1A7C-01BF8BB37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1251"/>
            <a:stretch/>
          </p:blipFill>
          <p:spPr>
            <a:xfrm>
              <a:off x="4628868" y="1568544"/>
              <a:ext cx="1496819" cy="1667684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F8E38CF-EF12-4C93-CE55-16D8A6EF2873}"/>
                </a:ext>
              </a:extLst>
            </p:cNvPr>
            <p:cNvSpPr txBox="1"/>
            <p:nvPr/>
          </p:nvSpPr>
          <p:spPr>
            <a:xfrm>
              <a:off x="4129456" y="1797122"/>
              <a:ext cx="160873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/>
                <a:t>Glu</a:t>
              </a:r>
              <a:endParaRPr lang="zh-CN" altLang="en-US" sz="110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2A227E0-82C8-0EF7-A51A-24D8CF9B1801}"/>
                </a:ext>
              </a:extLst>
            </p:cNvPr>
            <p:cNvSpPr txBox="1"/>
            <p:nvPr/>
          </p:nvSpPr>
          <p:spPr>
            <a:xfrm>
              <a:off x="621524" y="2130616"/>
              <a:ext cx="2091635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/>
                <a:t>Apo state:</a:t>
              </a:r>
              <a:endParaRPr lang="en-US" altLang="zh-CN"/>
            </a:p>
            <a:p>
              <a:r>
                <a:rPr lang="zh-CN" altLang="en-US"/>
                <a:t>LBDs close together </a:t>
              </a:r>
              <a:endParaRPr lang="en-US" altLang="zh-CN"/>
            </a:p>
            <a:p>
              <a:r>
                <a:rPr lang="zh-CN" altLang="en-US"/>
                <a:t>→ high FRET efficiency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FB0733E-9430-0438-95F3-7321B152C3B9}"/>
                </a:ext>
              </a:extLst>
            </p:cNvPr>
            <p:cNvSpPr txBox="1"/>
            <p:nvPr/>
          </p:nvSpPr>
          <p:spPr>
            <a:xfrm>
              <a:off x="6289093" y="2130346"/>
              <a:ext cx="2474764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err="1"/>
                <a:t>Holo</a:t>
              </a:r>
              <a:r>
                <a:rPr lang="en-US" altLang="zh-CN"/>
                <a:t> (Glutamate-bound) state:</a:t>
              </a:r>
            </a:p>
            <a:p>
              <a:r>
                <a:rPr lang="en-US" altLang="zh-CN"/>
                <a:t>LBDs swing apart</a:t>
              </a:r>
            </a:p>
            <a:p>
              <a:r>
                <a:rPr lang="en-US" altLang="zh-CN"/>
                <a:t>→ low FRET efficiency</a:t>
              </a:r>
              <a:endParaRPr lang="zh-CN" altLang="en-US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DA747711-E240-1F3D-48C7-A1756B2322CC}"/>
              </a:ext>
            </a:extLst>
          </p:cNvPr>
          <p:cNvSpPr txBox="1"/>
          <p:nvPr/>
        </p:nvSpPr>
        <p:spPr>
          <a:xfrm>
            <a:off x="904875" y="1055857"/>
            <a:ext cx="45745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SNAP-tag labeling site for donor/acceptor dye</a:t>
            </a:r>
          </a:p>
          <a:p>
            <a:r>
              <a:rPr lang="zh-CN" altLang="en-US"/>
              <a:t>FRET pair: LD555p (green donor), LD655 (red acceptor)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9BE2EF24-270D-1F3F-2608-446CBAF9F802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353154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2"/>
            <a:ext cx="7788749" cy="1072753"/>
          </a:xfrm>
        </p:spPr>
        <p:txBody>
          <a:bodyPr>
            <a:noAutofit/>
          </a:bodyPr>
          <a:lstStyle/>
          <a:p>
            <a:r>
              <a:rPr lang="en-US" altLang="zh-CN"/>
              <a:t>Why Use Donor : Acceptor = 1:2 Labeling Ratio?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31CE6B3-45D5-1C31-269B-58F251D0C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112" y="604470"/>
            <a:ext cx="837295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/>
              <a:t>Maximizes informative Don–Acc pairs while minimizing Don–Don background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/>
              <a:t>Random labeling produces Don–Don, Acc–Acc, and Don–Acc pairs.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/>
              <a:t>Only Don–Acc dimers generate usable </a:t>
            </a:r>
            <a:r>
              <a:rPr lang="en-US" altLang="zh-CN" err="1"/>
              <a:t>smFRET</a:t>
            </a:r>
            <a:r>
              <a:rPr lang="en-US" altLang="zh-CN"/>
              <a:t> signals.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/>
              <a:t>1:1 ratio gives the highest Don–Acc (50%) in theory. But acceptor signal is weaker and </a:t>
            </a:r>
            <a:r>
              <a:rPr lang="en-US" altLang="zh-CN" err="1"/>
              <a:t>photobleaches</a:t>
            </a:r>
            <a:r>
              <a:rPr lang="en-US" altLang="zh-CN"/>
              <a:t> faster in practice.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/>
              <a:t>1:2 ratio increases Don–Acc yield (44%) and reduces Don–Don (11%).</a:t>
            </a:r>
          </a:p>
        </p:txBody>
      </p:sp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3BF0C054-8978-EAA9-02FD-7B9A5A68B5F0}"/>
              </a:ext>
            </a:extLst>
          </p:cNvPr>
          <p:cNvGraphicFramePr>
            <a:graphicFrameLocks/>
          </p:cNvGraphicFramePr>
          <p:nvPr/>
        </p:nvGraphicFramePr>
        <p:xfrm>
          <a:off x="1211579" y="3183668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16347E09-9459-5BED-A9AB-BD4B5CB46D71}"/>
              </a:ext>
            </a:extLst>
          </p:cNvPr>
          <p:cNvGraphicFramePr>
            <a:graphicFrameLocks/>
          </p:cNvGraphicFramePr>
          <p:nvPr/>
        </p:nvGraphicFramePr>
        <p:xfrm>
          <a:off x="4891087" y="3159855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51D04481-A041-1879-E987-19929B0DB386}"/>
              </a:ext>
            </a:extLst>
          </p:cNvPr>
          <p:cNvSpPr txBox="1"/>
          <p:nvPr/>
        </p:nvSpPr>
        <p:spPr>
          <a:xfrm>
            <a:off x="2278856" y="2712873"/>
            <a:ext cx="911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/>
              <a:t>1:1 ratio</a:t>
            </a:r>
            <a:endParaRPr lang="zh-CN" altLang="en-US" sz="140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832D447-F731-F45E-1D36-500FF3782211}"/>
              </a:ext>
            </a:extLst>
          </p:cNvPr>
          <p:cNvSpPr txBox="1"/>
          <p:nvPr/>
        </p:nvSpPr>
        <p:spPr>
          <a:xfrm>
            <a:off x="6165056" y="2712873"/>
            <a:ext cx="911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/>
              <a:t>1:2 ratio</a:t>
            </a:r>
            <a:endParaRPr lang="zh-CN" altLang="en-US" sz="140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FFBA807-CFC6-C21E-D172-C7765DFF0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943" y="3671242"/>
            <a:ext cx="1133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1200"/>
              <a:t>Undesired Don.- Don.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AA998B4-9EAE-38E0-B295-CE02655F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057" y="3989969"/>
            <a:ext cx="1133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1200"/>
              <a:t>Less</a:t>
            </a:r>
          </a:p>
          <a:p>
            <a:pPr mar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1200"/>
              <a:t>Don.- Don.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530FEBEE-133F-8B43-23B7-8AE476C9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222" y="2964097"/>
            <a:ext cx="11331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1200"/>
              <a:t>Desired</a:t>
            </a:r>
          </a:p>
          <a:p>
            <a:pPr mar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1200"/>
              <a:t>Don.- Acc.</a:t>
            </a:r>
          </a:p>
          <a:p>
            <a:pPr mar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1200"/>
              <a:t>★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CCFA6F09-F7BB-E6EF-BFE4-10F21C76E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916" y="3050912"/>
            <a:ext cx="1388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1200"/>
              <a:t>Slight decrease of Don.- Acc.</a:t>
            </a:r>
          </a:p>
          <a:p>
            <a:pPr mar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1200"/>
              <a:t>★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CDD87F7-111C-D54F-ED10-F217D50E59EA}"/>
              </a:ext>
            </a:extLst>
          </p:cNvPr>
          <p:cNvSpPr txBox="1"/>
          <p:nvPr/>
        </p:nvSpPr>
        <p:spPr>
          <a:xfrm>
            <a:off x="2734618" y="2412791"/>
            <a:ext cx="457676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Effect of </a:t>
            </a:r>
            <a:r>
              <a:rPr lang="en-US" altLang="zh-CN"/>
              <a:t>Don.: Acc. </a:t>
            </a:r>
            <a:r>
              <a:rPr lang="zh-CN" altLang="en-US"/>
              <a:t>Ratio Change </a:t>
            </a:r>
            <a:r>
              <a:rPr lang="en-US" altLang="zh-CN"/>
              <a:t>of pair formation</a:t>
            </a:r>
            <a:endParaRPr lang="zh-CN" alt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92410E0-3727-BA08-DE6E-7A88D3930CB3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301040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131032"/>
            <a:ext cx="7788749" cy="1072753"/>
          </a:xfrm>
        </p:spPr>
        <p:txBody>
          <a:bodyPr>
            <a:noAutofit/>
          </a:bodyPr>
          <a:lstStyle/>
          <a:p>
            <a:r>
              <a:rPr lang="en-US" altLang="zh-CN"/>
              <a:t>Why Use Self-Healing Dyes in </a:t>
            </a:r>
            <a:r>
              <a:rPr lang="en-US" altLang="zh-CN" err="1"/>
              <a:t>smFRET</a:t>
            </a:r>
            <a:r>
              <a:rPr lang="en-US" altLang="zh-CN"/>
              <a:t>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 err="1"/>
              <a:t>smFRET</a:t>
            </a:r>
            <a:r>
              <a:rPr lang="fr-CH" dirty="0"/>
              <a:t> for GPCR </a:t>
            </a:r>
            <a:r>
              <a:rPr lang="fr-CH" dirty="0" err="1"/>
              <a:t>dimers</a:t>
            </a:r>
            <a:r>
              <a:rPr lang="fr-CH" dirty="0"/>
              <a:t> inn </a:t>
            </a:r>
            <a:r>
              <a:rPr lang="fr-CH" dirty="0" err="1"/>
              <a:t>cells</a:t>
            </a:r>
            <a:r>
              <a:rPr lang="fr-CH" dirty="0"/>
              <a:t> / CH-312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31CE6B3-45D5-1C31-269B-58F251D0C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0182" y="1078954"/>
            <a:ext cx="461455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b="1"/>
              <a:t>LD555p (donor) and LD655 (acceptor)</a:t>
            </a:r>
            <a:r>
              <a:rPr lang="en-US" altLang="zh-CN"/>
              <a:t> are proprietary </a:t>
            </a:r>
            <a:r>
              <a:rPr lang="en-US" altLang="zh-CN" i="1"/>
              <a:t>self-healing dyes</a:t>
            </a:r>
            <a:r>
              <a:rPr lang="en-US" altLang="zh-CN"/>
              <a:t> for single-molecule imaging.</a:t>
            </a:r>
            <a:br>
              <a:rPr lang="en-US" altLang="zh-CN"/>
            </a:br>
            <a:r>
              <a:rPr lang="en-US" altLang="zh-CN"/>
              <a:t>Their structures include radical-scavenging groups that reduce ROS, limiting photobleaching.</a:t>
            </a:r>
            <a:br>
              <a:rPr lang="en-US" altLang="zh-CN"/>
            </a:br>
            <a:r>
              <a:rPr lang="en-US" altLang="zh-CN"/>
              <a:t>This greatly extends dye lifetime: in </a:t>
            </a:r>
            <a:r>
              <a:rPr lang="en-US" altLang="zh-CN" i="1"/>
              <a:t>Asher et al. (2021)</a:t>
            </a:r>
            <a:r>
              <a:rPr lang="en-US" altLang="zh-CN"/>
              <a:t>, LD555p lasted ~51 s, LD655 ~19 s.</a:t>
            </a:r>
            <a:br>
              <a:rPr lang="en-US" altLang="zh-CN"/>
            </a:br>
            <a:r>
              <a:rPr lang="en-US" altLang="zh-CN"/>
              <a:t>Longer lifetimes enable fuller trajectories, stronger statistics, and fewer lost FRET events.</a:t>
            </a:r>
          </a:p>
        </p:txBody>
      </p:sp>
      <p:pic>
        <p:nvPicPr>
          <p:cNvPr id="8" name="图片 7" descr="图片包含 地图&#10;&#10;AI 生成的内容可能不正确。">
            <a:extLst>
              <a:ext uri="{FF2B5EF4-FFF2-40B4-BE49-F238E27FC236}">
                <a16:creationId xmlns:a16="http://schemas.microsoft.com/office/drawing/2014/main" id="{D0A1BC95-98B0-2CFD-CB56-F61F5303D9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 b="50000"/>
          <a:stretch/>
        </p:blipFill>
        <p:spPr>
          <a:xfrm>
            <a:off x="5130047" y="1670416"/>
            <a:ext cx="2035649" cy="1765028"/>
          </a:xfrm>
          <a:prstGeom prst="rect">
            <a:avLst/>
          </a:prstGeom>
        </p:spPr>
      </p:pic>
      <p:pic>
        <p:nvPicPr>
          <p:cNvPr id="9" name="图片 8" descr="图片包含 地图&#10;&#10;AI 生成的内容可能不正确。">
            <a:extLst>
              <a:ext uri="{FF2B5EF4-FFF2-40B4-BE49-F238E27FC236}">
                <a16:creationId xmlns:a16="http://schemas.microsoft.com/office/drawing/2014/main" id="{DE682930-6597-7941-82C8-5E7FD432EC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548" r="4963" b="52245"/>
          <a:stretch/>
        </p:blipFill>
        <p:spPr>
          <a:xfrm>
            <a:off x="7095157" y="1670416"/>
            <a:ext cx="1404145" cy="1685768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7F926AF6-C368-3EFA-7A8E-B4F53659ADD6}"/>
              </a:ext>
            </a:extLst>
          </p:cNvPr>
          <p:cNvSpPr txBox="1"/>
          <p:nvPr/>
        </p:nvSpPr>
        <p:spPr>
          <a:xfrm rot="16200000">
            <a:off x="8338342" y="915802"/>
            <a:ext cx="1100016" cy="11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4"/>
              </a:lnSpc>
            </a:pP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Marie, </a:t>
            </a:r>
            <a:r>
              <a:rPr lang="en-US" sz="696" spc="16" dirty="0" err="1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Tingzhen</a:t>
            </a:r>
            <a:r>
              <a:rPr lang="en-US" sz="696" spc="16" dirty="0">
                <a:solidFill>
                  <a:srgbClr val="413C3A"/>
                </a:solidFill>
                <a:latin typeface="Open Sans 2"/>
                <a:ea typeface="Open Sans 2"/>
                <a:cs typeface="Open Sans 2"/>
                <a:sym typeface="Open Sans 2"/>
              </a:rPr>
              <a:t>, Lorraine</a:t>
            </a:r>
          </a:p>
        </p:txBody>
      </p:sp>
    </p:spTree>
    <p:extLst>
      <p:ext uri="{BB962C8B-B14F-4D97-AF65-F5344CB8AC3E}">
        <p14:creationId xmlns:p14="http://schemas.microsoft.com/office/powerpoint/2010/main" val="27948055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ccbf28a-cc09-4ded-875a-7eaafa4966f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A8BAFEF92C2642B7EB419D1BE778C2" ma:contentTypeVersion="14" ma:contentTypeDescription="Crée un document." ma:contentTypeScope="" ma:versionID="28e1d909ef111743189c3533edbd1389">
  <xsd:schema xmlns:xsd="http://www.w3.org/2001/XMLSchema" xmlns:xs="http://www.w3.org/2001/XMLSchema" xmlns:p="http://schemas.microsoft.com/office/2006/metadata/properties" xmlns:ns3="3ccbf28a-cc09-4ded-875a-7eaafa4966fc" xmlns:ns4="7dc97d8d-566b-41b7-86fb-9023e1d04795" targetNamespace="http://schemas.microsoft.com/office/2006/metadata/properties" ma:root="true" ma:fieldsID="cd0b471d9dfab65130aaf1214236aed3" ns3:_="" ns4:_="">
    <xsd:import namespace="3ccbf28a-cc09-4ded-875a-7eaafa4966fc"/>
    <xsd:import namespace="7dc97d8d-566b-41b7-86fb-9023e1d047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bf28a-cc09-4ded-875a-7eaafa496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97d8d-566b-41b7-86fb-9023e1d0479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purl.org/dc/terms/"/>
    <ds:schemaRef ds:uri="7dc97d8d-566b-41b7-86fb-9023e1d04795"/>
    <ds:schemaRef ds:uri="http://schemas.microsoft.com/office/2006/documentManagement/types"/>
    <ds:schemaRef ds:uri="3ccbf28a-cc09-4ded-875a-7eaafa4966fc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40C03D7-C2D0-4184-AC9E-8C3FBB6805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cbf28a-cc09-4ded-875a-7eaafa4966fc"/>
    <ds:schemaRef ds:uri="7dc97d8d-566b-41b7-86fb-9023e1d047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2551</Words>
  <Application>Microsoft Office PowerPoint</Application>
  <PresentationFormat>全屏显示(16:9)</PresentationFormat>
  <Paragraphs>280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Open Sans 2</vt:lpstr>
      <vt:lpstr>Arial</vt:lpstr>
      <vt:lpstr>Calibri</vt:lpstr>
      <vt:lpstr>Cambria Math</vt:lpstr>
      <vt:lpstr>Courier New</vt:lpstr>
      <vt:lpstr>Franklin Gothic Demi Cond</vt:lpstr>
      <vt:lpstr>Wingdings</vt:lpstr>
      <vt:lpstr>Thème Office</vt:lpstr>
      <vt:lpstr>Office Theme</vt:lpstr>
      <vt:lpstr>Single-molecule FRET imaging of GPCR dimers in living cells</vt:lpstr>
      <vt:lpstr>PowerPoint 演示文稿</vt:lpstr>
      <vt:lpstr>PowerPoint 演示文稿</vt:lpstr>
      <vt:lpstr>PowerPoint 演示文稿</vt:lpstr>
      <vt:lpstr>PowerPoint 演示文稿</vt:lpstr>
      <vt:lpstr>Detecting Protein Interactions via smFRET</vt:lpstr>
      <vt:lpstr>Why mGluR2? A Benchmark for smFRET Validation</vt:lpstr>
      <vt:lpstr>Why Use Donor : Acceptor = 1:2 Labeling Ratio?</vt:lpstr>
      <vt:lpstr>Why Use Self-Healing Dyes in smFRET?</vt:lpstr>
      <vt:lpstr>Single-Molecule Trajectories Reveal Dynamic Switching</vt:lpstr>
      <vt:lpstr>Population-Level Conformational Shift upon Ligand Binding</vt:lpstr>
      <vt:lpstr>Photobleaching Confirms smFRET from Individual Dimers</vt:lpstr>
      <vt:lpstr>Correlation Analysis Confirms Real Conformational Transitions</vt:lpstr>
      <vt:lpstr>Quick recap and follow-up</vt:lpstr>
      <vt:lpstr>Receptors and monomer controls</vt:lpstr>
      <vt:lpstr>Characterizing smFRET for monomer controls and prototypical  class A and B GPCRs</vt:lpstr>
      <vt:lpstr>Evaluating receptor dimerization at high receptor densities  using PIE-FCCS</vt:lpstr>
      <vt:lpstr>Evaluating receptor dimerization at high receptor densities using PIE-FCCS</vt:lpstr>
      <vt:lpstr>Tracking receptor complexes by smFRET  at high expression levels : smFRET-RAP</vt:lpstr>
      <vt:lpstr>Tracking receptor complexes by smFRET  at high expression levels : smFRET-RAP</vt:lpstr>
      <vt:lpstr>Tracking receptor complexes by smFRET at high expression levels</vt:lpstr>
      <vt:lpstr>Summary and Outlook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Tingzhen Li</cp:lastModifiedBy>
  <cp:revision>86</cp:revision>
  <dcterms:created xsi:type="dcterms:W3CDTF">2019-04-02T06:24:35Z</dcterms:created>
  <dcterms:modified xsi:type="dcterms:W3CDTF">2025-05-29T07:55:14Z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0x010100A2A8BAFEF92C2642B7EB419D1BE778C2</vt:lpwstr>
  </property>
</Properties>
</file>